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embeddedFontLst>
    <p:embeddedFont>
      <p:font typeface="Barlow"/>
      <p:regular r:id="rId32"/>
    </p:embeddedFont>
    <p:embeddedFont>
      <p:font typeface="Barlow"/>
      <p:regular r:id="rId33"/>
    </p:embeddedFont>
    <p:embeddedFont>
      <p:font typeface="Barlow"/>
      <p:regular r:id="rId34"/>
    </p:embeddedFont>
    <p:embeddedFont>
      <p:font typeface="Barlow"/>
      <p:regular r:id="rId35"/>
    </p:embeddedFont>
    <p:embeddedFont>
      <p:font typeface="Montserrat"/>
      <p:regular r:id="rId36"/>
    </p:embeddedFont>
    <p:embeddedFont>
      <p:font typeface="Montserrat"/>
      <p:regular r:id="rId37"/>
    </p:embeddedFont>
    <p:embeddedFont>
      <p:font typeface="Montserrat"/>
      <p:regular r:id="rId38"/>
    </p:embeddedFont>
    <p:embeddedFont>
      <p:font typeface="Montserrat"/>
      <p:regular r:id="rId3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32" Type="http://schemas.openxmlformats.org/officeDocument/2006/relationships/font" Target="fonts/font1.fntdata"/><Relationship Id="rId33" Type="http://schemas.openxmlformats.org/officeDocument/2006/relationships/font" Target="fonts/font2.fntdata"/><Relationship Id="rId34" Type="http://schemas.openxmlformats.org/officeDocument/2006/relationships/font" Target="fonts/font3.fntdata"/><Relationship Id="rId35" Type="http://schemas.openxmlformats.org/officeDocument/2006/relationships/font" Target="fonts/font4.fntdata"/><Relationship Id="rId36" Type="http://schemas.openxmlformats.org/officeDocument/2006/relationships/font" Target="fonts/font5.fntdata"/><Relationship Id="rId37" Type="http://schemas.openxmlformats.org/officeDocument/2006/relationships/font" Target="fonts/font6.fntdata"/><Relationship Id="rId38" Type="http://schemas.openxmlformats.org/officeDocument/2006/relationships/font" Target="fonts/font7.fntdata"/><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slideLayout" Target="../slideLayouts/slideLayout2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23.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hyperlink" Target="https://www.analyticsvidhya.com/blog/2021/07/fuzzy-string-matching-a-hands-on-guide/" TargetMode="External"/><Relationship Id="rId2" Type="http://schemas.openxmlformats.org/officeDocument/2006/relationships/hyperlink" Target="https://www.kaggle.com/code/isaacndirangumuturi/code-generation-with-t5-transformer" TargetMode="External"/><Relationship Id="rId3" Type="http://schemas.openxmlformats.org/officeDocument/2006/relationships/hyperlink" Target="https://huggingface.co/datasets/b-mc2/sql-create-context?row=0" TargetMode="External"/><Relationship Id="rId4" Type="http://schemas.openxmlformats.org/officeDocument/2006/relationships/hyperlink" Target="https://www.semanticscholar.org/reader/cbd569036fc72ae7ff747350b91816440282596b" TargetMode="External"/><Relationship Id="rId5" Type="http://schemas.openxmlformats.org/officeDocument/2006/relationships/hyperlink" Target="https://huggingface.co/docs/transformers/en/model_doc/bert" TargetMode="External"/><Relationship Id="rId6" Type="http://schemas.openxmlformats.org/officeDocument/2006/relationships/hyperlink" Target="https://arxiv.org/pdf/1910.07179v5" TargetMode="External"/><Relationship Id="rId7" Type="http://schemas.openxmlformats.org/officeDocument/2006/relationships/hyperlink" Target="https://arxiv.org/pdf/2204.08941" TargetMode="External"/><Relationship Id="rId8" Type="http://schemas.openxmlformats.org/officeDocument/2006/relationships/hyperlink" Target="https://ieeexplore.ieee.org/stamp/stamp.jsp?tp=&amp;arnumber=10403378" TargetMode="External"/><Relationship Id="rId9" Type="http://schemas.openxmlformats.org/officeDocument/2006/relationships/hyperlink" Target="https://arxiv.org/pdf/2206.15331" TargetMode="External"/><Relationship Id="rId10" Type="http://schemas.openxmlformats.org/officeDocument/2006/relationships/hyperlink" Target="https://huggingface.co/datasets/Vezora/Tested-143k-Python-Alpaca" TargetMode="External"/><Relationship Id="rId11" Type="http://schemas.openxmlformats.org/officeDocument/2006/relationships/slideLayout" Target="../slideLayouts/slideLayout24.xml"/><Relationship Id="rId1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22759"/>
            <a:ext cx="7627382" cy="2950726"/>
          </a:xfrm>
          <a:prstGeom prst="rect">
            <a:avLst/>
          </a:prstGeom>
          <a:noFill/>
          <a:ln/>
        </p:spPr>
        <p:txBody>
          <a:bodyPr wrap="square" lIns="0" tIns="0" rIns="0" bIns="0" rtlCol="0" anchor="t"/>
          <a:lstStyle/>
          <a:p>
            <a:pPr indent="0" marL="0">
              <a:lnSpc>
                <a:spcPts val="7700"/>
              </a:lnSpc>
              <a:buNone/>
            </a:pPr>
            <a:r>
              <a:rPr lang="en-US" sz="6150" b="1" dirty="0">
                <a:solidFill>
                  <a:srgbClr val="9998FF"/>
                </a:solidFill>
                <a:latin typeface="Barlow Bold" pitchFamily="34" charset="0"/>
                <a:ea typeface="Barlow Bold" pitchFamily="34" charset="-122"/>
                <a:cs typeface="Barlow Bold" pitchFamily="34" charset="-120"/>
              </a:rPr>
              <a:t>Code Generation Using LLMs and Evaluation</a:t>
            </a:r>
            <a:endParaRPr lang="en-US" sz="6150" dirty="0"/>
          </a:p>
        </p:txBody>
      </p:sp>
      <p:sp>
        <p:nvSpPr>
          <p:cNvPr id="4" name="Text 1"/>
          <p:cNvSpPr/>
          <p:nvPr/>
        </p:nvSpPr>
        <p:spPr>
          <a:xfrm>
            <a:off x="6244709" y="4398407"/>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Exploring advanced LLM techniques for secure code generation.</a:t>
            </a:r>
            <a:endParaRPr lang="en-US" sz="1700" dirty="0"/>
          </a:p>
        </p:txBody>
      </p:sp>
      <p:sp>
        <p:nvSpPr>
          <p:cNvPr id="5" name="Text 2"/>
          <p:cNvSpPr/>
          <p:nvPr/>
        </p:nvSpPr>
        <p:spPr>
          <a:xfrm>
            <a:off x="6244709" y="4988838"/>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Team 5 - Mukesh Rajmohan, Praneeth Ravirala, Utkarsh Desai.</a:t>
            </a:r>
            <a:endParaRPr lang="en-US" sz="1700" dirty="0"/>
          </a:p>
        </p:txBody>
      </p:sp>
      <p:sp>
        <p:nvSpPr>
          <p:cNvPr id="6" name="Text 3"/>
          <p:cNvSpPr/>
          <p:nvPr/>
        </p:nvSpPr>
        <p:spPr>
          <a:xfrm>
            <a:off x="6244709" y="5579269"/>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Course: AIT 726 - NLP with Deep Learning.</a:t>
            </a:r>
            <a:endParaRPr lang="en-US" sz="1700" dirty="0"/>
          </a:p>
        </p:txBody>
      </p:sp>
      <p:sp>
        <p:nvSpPr>
          <p:cNvPr id="7" name="Text 4"/>
          <p:cNvSpPr/>
          <p:nvPr/>
        </p:nvSpPr>
        <p:spPr>
          <a:xfrm>
            <a:off x="6244709" y="6169700"/>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Professor: Lindi Liao.</a:t>
            </a:r>
            <a:endParaRPr lang="en-US" sz="1700" dirty="0"/>
          </a:p>
        </p:txBody>
      </p:sp>
      <p:sp>
        <p:nvSpPr>
          <p:cNvPr id="8" name="Text 5"/>
          <p:cNvSpPr/>
          <p:nvPr/>
        </p:nvSpPr>
        <p:spPr>
          <a:xfrm>
            <a:off x="6244709" y="6760131"/>
            <a:ext cx="76273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University: George Mason University.</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0061" y="385048"/>
            <a:ext cx="5095280" cy="460534"/>
          </a:xfrm>
          <a:prstGeom prst="rect">
            <a:avLst/>
          </a:prstGeom>
          <a:noFill/>
          <a:ln/>
        </p:spPr>
        <p:txBody>
          <a:bodyPr wrap="none" lIns="0" tIns="0" rIns="0" bIns="0" rtlCol="0" anchor="t"/>
          <a:lstStyle/>
          <a:p>
            <a:pPr indent="0" marL="0">
              <a:lnSpc>
                <a:spcPts val="3600"/>
              </a:lnSpc>
              <a:buNone/>
            </a:pPr>
            <a:r>
              <a:rPr lang="en-US" sz="2900" b="1" dirty="0">
                <a:solidFill>
                  <a:srgbClr val="9998FF"/>
                </a:solidFill>
                <a:latin typeface="Barlow Bold" pitchFamily="34" charset="0"/>
                <a:ea typeface="Barlow Bold" pitchFamily="34" charset="-122"/>
                <a:cs typeface="Barlow Bold" pitchFamily="34" charset="-120"/>
              </a:rPr>
              <a:t>Baseline Model Implementation</a:t>
            </a:r>
            <a:endParaRPr lang="en-US" sz="2900" dirty="0"/>
          </a:p>
        </p:txBody>
      </p:sp>
      <p:pic>
        <p:nvPicPr>
          <p:cNvPr id="3" name="Image 0" descr="preencoded.png">    </p:cNvPr>
          <p:cNvPicPr>
            <a:picLocks noChangeAspect="1"/>
          </p:cNvPicPr>
          <p:nvPr/>
        </p:nvPicPr>
        <p:blipFill>
          <a:blip r:embed="rId1"/>
          <a:stretch>
            <a:fillRect/>
          </a:stretch>
        </p:blipFill>
        <p:spPr>
          <a:xfrm>
            <a:off x="490061" y="1125617"/>
            <a:ext cx="700088" cy="1120259"/>
          </a:xfrm>
          <a:prstGeom prst="rect">
            <a:avLst/>
          </a:prstGeom>
        </p:spPr>
      </p:pic>
      <p:sp>
        <p:nvSpPr>
          <p:cNvPr id="4" name="Text 1"/>
          <p:cNvSpPr/>
          <p:nvPr/>
        </p:nvSpPr>
        <p:spPr>
          <a:xfrm>
            <a:off x="1400175" y="1265634"/>
            <a:ext cx="2893338"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Dataset Loading and Preprocessing</a:t>
            </a:r>
            <a:endParaRPr lang="en-US" sz="1450" dirty="0"/>
          </a:p>
        </p:txBody>
      </p:sp>
      <p:sp>
        <p:nvSpPr>
          <p:cNvPr id="5" name="Text 2"/>
          <p:cNvSpPr/>
          <p:nvPr/>
        </p:nvSpPr>
        <p:spPr>
          <a:xfrm>
            <a:off x="1400175" y="1579959"/>
            <a:ext cx="12740164" cy="223957"/>
          </a:xfrm>
          <a:prstGeom prst="rect">
            <a:avLst/>
          </a:prstGeom>
          <a:noFill/>
          <a:ln/>
        </p:spPr>
        <p:txBody>
          <a:bodyPr wrap="non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A subset of 10,000 samples was imported from the SQL-Create-Context dataset using Pandas. This was done due to computational resource limitations.</a:t>
            </a:r>
            <a:endParaRPr lang="en-US" sz="1100" dirty="0"/>
          </a:p>
        </p:txBody>
      </p:sp>
      <p:pic>
        <p:nvPicPr>
          <p:cNvPr id="6" name="Image 1" descr="preencoded.png">    </p:cNvPr>
          <p:cNvPicPr>
            <a:picLocks noChangeAspect="1"/>
          </p:cNvPicPr>
          <p:nvPr/>
        </p:nvPicPr>
        <p:blipFill>
          <a:blip r:embed="rId2"/>
          <a:stretch>
            <a:fillRect/>
          </a:stretch>
        </p:blipFill>
        <p:spPr>
          <a:xfrm>
            <a:off x="490061" y="2245876"/>
            <a:ext cx="700088" cy="1120259"/>
          </a:xfrm>
          <a:prstGeom prst="rect">
            <a:avLst/>
          </a:prstGeom>
        </p:spPr>
      </p:pic>
      <p:sp>
        <p:nvSpPr>
          <p:cNvPr id="7" name="Text 3"/>
          <p:cNvSpPr/>
          <p:nvPr/>
        </p:nvSpPr>
        <p:spPr>
          <a:xfrm>
            <a:off x="1400175" y="2385893"/>
            <a:ext cx="1842492"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Data Splitting</a:t>
            </a:r>
            <a:endParaRPr lang="en-US" sz="1450" dirty="0"/>
          </a:p>
        </p:txBody>
      </p:sp>
      <p:sp>
        <p:nvSpPr>
          <p:cNvPr id="8" name="Text 4"/>
          <p:cNvSpPr/>
          <p:nvPr/>
        </p:nvSpPr>
        <p:spPr>
          <a:xfrm>
            <a:off x="1400175" y="2700218"/>
            <a:ext cx="12740164" cy="223957"/>
          </a:xfrm>
          <a:prstGeom prst="rect">
            <a:avLst/>
          </a:prstGeom>
          <a:noFill/>
          <a:ln/>
        </p:spPr>
        <p:txBody>
          <a:bodyPr wrap="non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The dataset was divided into 8,000 training samples and 2,000 testing samples using Sklearn's train_test_split function.</a:t>
            </a:r>
            <a:endParaRPr lang="en-US" sz="1100" dirty="0"/>
          </a:p>
        </p:txBody>
      </p:sp>
      <p:pic>
        <p:nvPicPr>
          <p:cNvPr id="9" name="Image 2" descr="preencoded.png">    </p:cNvPr>
          <p:cNvPicPr>
            <a:picLocks noChangeAspect="1"/>
          </p:cNvPicPr>
          <p:nvPr/>
        </p:nvPicPr>
        <p:blipFill>
          <a:blip r:embed="rId3"/>
          <a:stretch>
            <a:fillRect/>
          </a:stretch>
        </p:blipFill>
        <p:spPr>
          <a:xfrm>
            <a:off x="490061" y="3366135"/>
            <a:ext cx="700088" cy="1120259"/>
          </a:xfrm>
          <a:prstGeom prst="rect">
            <a:avLst/>
          </a:prstGeom>
        </p:spPr>
      </p:pic>
      <p:sp>
        <p:nvSpPr>
          <p:cNvPr id="10" name="Text 5"/>
          <p:cNvSpPr/>
          <p:nvPr/>
        </p:nvSpPr>
        <p:spPr>
          <a:xfrm>
            <a:off x="1400175" y="3506153"/>
            <a:ext cx="1842492"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Feature Encoding</a:t>
            </a:r>
            <a:endParaRPr lang="en-US" sz="1450" dirty="0"/>
          </a:p>
        </p:txBody>
      </p:sp>
      <p:sp>
        <p:nvSpPr>
          <p:cNvPr id="11" name="Text 6"/>
          <p:cNvSpPr/>
          <p:nvPr/>
        </p:nvSpPr>
        <p:spPr>
          <a:xfrm>
            <a:off x="1400175" y="3820478"/>
            <a:ext cx="12740164" cy="223957"/>
          </a:xfrm>
          <a:prstGeom prst="rect">
            <a:avLst/>
          </a:prstGeom>
          <a:noFill/>
          <a:ln/>
        </p:spPr>
        <p:txBody>
          <a:bodyPr wrap="non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The "question" and "context" were combined as input features. The "answer" field was designated as the output label.</a:t>
            </a:r>
            <a:endParaRPr lang="en-US" sz="1100" dirty="0"/>
          </a:p>
        </p:txBody>
      </p:sp>
      <p:pic>
        <p:nvPicPr>
          <p:cNvPr id="12" name="Image 3" descr="preencoded.png">    </p:cNvPr>
          <p:cNvPicPr>
            <a:picLocks noChangeAspect="1"/>
          </p:cNvPicPr>
          <p:nvPr/>
        </p:nvPicPr>
        <p:blipFill>
          <a:blip r:embed="rId4"/>
          <a:stretch>
            <a:fillRect/>
          </a:stretch>
        </p:blipFill>
        <p:spPr>
          <a:xfrm>
            <a:off x="490061" y="4486394"/>
            <a:ext cx="700088" cy="1120259"/>
          </a:xfrm>
          <a:prstGeom prst="rect">
            <a:avLst/>
          </a:prstGeom>
        </p:spPr>
      </p:pic>
      <p:sp>
        <p:nvSpPr>
          <p:cNvPr id="13" name="Text 7"/>
          <p:cNvSpPr/>
          <p:nvPr/>
        </p:nvSpPr>
        <p:spPr>
          <a:xfrm>
            <a:off x="1400175" y="4626412"/>
            <a:ext cx="2352318"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Data Preparation for Training</a:t>
            </a:r>
            <a:endParaRPr lang="en-US" sz="1450" dirty="0"/>
          </a:p>
        </p:txBody>
      </p:sp>
      <p:sp>
        <p:nvSpPr>
          <p:cNvPr id="14" name="Text 8"/>
          <p:cNvSpPr/>
          <p:nvPr/>
        </p:nvSpPr>
        <p:spPr>
          <a:xfrm>
            <a:off x="1400175" y="4940737"/>
            <a:ext cx="12740164" cy="223957"/>
          </a:xfrm>
          <a:prstGeom prst="rect">
            <a:avLst/>
          </a:prstGeom>
          <a:noFill/>
          <a:ln/>
        </p:spPr>
        <p:txBody>
          <a:bodyPr wrap="non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The data was converted into a tensor format suitable for PyTorch, with a batch size of 2. This batch size was chosen to optimize training performance and memory utilization.</a:t>
            </a:r>
            <a:endParaRPr lang="en-US" sz="1100" dirty="0"/>
          </a:p>
        </p:txBody>
      </p:sp>
      <p:pic>
        <p:nvPicPr>
          <p:cNvPr id="15" name="Image 4" descr="preencoded.png">    </p:cNvPr>
          <p:cNvPicPr>
            <a:picLocks noChangeAspect="1"/>
          </p:cNvPicPr>
          <p:nvPr/>
        </p:nvPicPr>
        <p:blipFill>
          <a:blip r:embed="rId5"/>
          <a:stretch>
            <a:fillRect/>
          </a:stretch>
        </p:blipFill>
        <p:spPr>
          <a:xfrm>
            <a:off x="490061" y="5606653"/>
            <a:ext cx="700088" cy="1120259"/>
          </a:xfrm>
          <a:prstGeom prst="rect">
            <a:avLst/>
          </a:prstGeom>
        </p:spPr>
      </p:pic>
      <p:sp>
        <p:nvSpPr>
          <p:cNvPr id="16" name="Text 9"/>
          <p:cNvSpPr/>
          <p:nvPr/>
        </p:nvSpPr>
        <p:spPr>
          <a:xfrm>
            <a:off x="1400175" y="5746671"/>
            <a:ext cx="1842492"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Training the T5 Model</a:t>
            </a:r>
            <a:endParaRPr lang="en-US" sz="1450" dirty="0"/>
          </a:p>
        </p:txBody>
      </p:sp>
      <p:sp>
        <p:nvSpPr>
          <p:cNvPr id="17" name="Text 10"/>
          <p:cNvSpPr/>
          <p:nvPr/>
        </p:nvSpPr>
        <p:spPr>
          <a:xfrm>
            <a:off x="1400175" y="6060996"/>
            <a:ext cx="12740164" cy="447913"/>
          </a:xfrm>
          <a:prstGeom prst="rect">
            <a:avLst/>
          </a:prstGeom>
          <a:noFill/>
          <a:ln/>
        </p:spPr>
        <p:txBody>
          <a:bodyPr wrap="squar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The T5 model was trained using the Adam optimizer to minimize the loss function. Step-by-step explanations were added as comments within the training code to improve clarity and maintainability.</a:t>
            </a:r>
            <a:endParaRPr lang="en-US" sz="1100" dirty="0"/>
          </a:p>
        </p:txBody>
      </p:sp>
      <p:pic>
        <p:nvPicPr>
          <p:cNvPr id="18" name="Image 5" descr="preencoded.png">    </p:cNvPr>
          <p:cNvPicPr>
            <a:picLocks noChangeAspect="1"/>
          </p:cNvPicPr>
          <p:nvPr/>
        </p:nvPicPr>
        <p:blipFill>
          <a:blip r:embed="rId6"/>
          <a:stretch>
            <a:fillRect/>
          </a:stretch>
        </p:blipFill>
        <p:spPr>
          <a:xfrm>
            <a:off x="490061" y="6726912"/>
            <a:ext cx="700088" cy="1120259"/>
          </a:xfrm>
          <a:prstGeom prst="rect">
            <a:avLst/>
          </a:prstGeom>
        </p:spPr>
      </p:pic>
      <p:sp>
        <p:nvSpPr>
          <p:cNvPr id="19" name="Text 11"/>
          <p:cNvSpPr/>
          <p:nvPr/>
        </p:nvSpPr>
        <p:spPr>
          <a:xfrm>
            <a:off x="1400175" y="6866930"/>
            <a:ext cx="1842492" cy="230386"/>
          </a:xfrm>
          <a:prstGeom prst="rect">
            <a:avLst/>
          </a:prstGeom>
          <a:noFill/>
          <a:ln/>
        </p:spPr>
        <p:txBody>
          <a:bodyPr wrap="none" lIns="0" tIns="0" rIns="0" bIns="0" rtlCol="0" anchor="t"/>
          <a:lstStyle/>
          <a:p>
            <a:pPr algn="l"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Model Testing</a:t>
            </a:r>
            <a:endParaRPr lang="en-US" sz="1450" dirty="0"/>
          </a:p>
        </p:txBody>
      </p:sp>
      <p:sp>
        <p:nvSpPr>
          <p:cNvPr id="20" name="Text 12"/>
          <p:cNvSpPr/>
          <p:nvPr/>
        </p:nvSpPr>
        <p:spPr>
          <a:xfrm>
            <a:off x="1400175" y="7181255"/>
            <a:ext cx="12740164" cy="447913"/>
          </a:xfrm>
          <a:prstGeom prst="rect">
            <a:avLst/>
          </a:prstGeom>
          <a:noFill/>
          <a:ln/>
        </p:spPr>
        <p:txBody>
          <a:bodyPr wrap="square" lIns="0" tIns="0" rIns="0" bIns="0" rtlCol="0" anchor="t"/>
          <a:lstStyle/>
          <a:p>
            <a:pPr algn="l"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The model's performance was evaluated using a subset of the test data to manage memory constraints. Predicted SQL queries were decoded using the T5 tokenizer to generate the final SQL output.</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2425898"/>
            <a:ext cx="6763941"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Baseline Model Limitations</a:t>
            </a:r>
            <a:endParaRPr lang="en-US" sz="4450" dirty="0"/>
          </a:p>
        </p:txBody>
      </p:sp>
      <p:sp>
        <p:nvSpPr>
          <p:cNvPr id="3" name="Text 1"/>
          <p:cNvSpPr/>
          <p:nvPr/>
        </p:nvSpPr>
        <p:spPr>
          <a:xfrm>
            <a:off x="758309" y="3571875"/>
            <a:ext cx="131137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High Memory Usage</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The model requires significant memory resources during prediction, limiting the dataset size for testing.</a:t>
            </a:r>
            <a:endParaRPr lang="en-US" sz="1700" dirty="0"/>
          </a:p>
        </p:txBody>
      </p:sp>
      <p:sp>
        <p:nvSpPr>
          <p:cNvPr id="4" name="Text 2"/>
          <p:cNvSpPr/>
          <p:nvPr/>
        </p:nvSpPr>
        <p:spPr>
          <a:xfrm>
            <a:off x="758309" y="4341019"/>
            <a:ext cx="131137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Computational Resource Constraints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The training process was limited by available computing power, resulting in a smaller training dataset.</a:t>
            </a:r>
            <a:endParaRPr lang="en-US" sz="1700" dirty="0"/>
          </a:p>
        </p:txBody>
      </p:sp>
      <p:sp>
        <p:nvSpPr>
          <p:cNvPr id="5" name="Text 3"/>
          <p:cNvSpPr/>
          <p:nvPr/>
        </p:nvSpPr>
        <p:spPr>
          <a:xfrm>
            <a:off x="758309" y="5110163"/>
            <a:ext cx="131137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Limited Generalization in Testing</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The evaluation was conducted on a small portion of the test data, reducing the model's generalizability and reliability.</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7595" y="595193"/>
            <a:ext cx="13115211" cy="1423988"/>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Enhanced Model - T5 with Hierarchical Decomposition</a:t>
            </a:r>
            <a:endParaRPr lang="en-US" sz="4450" dirty="0"/>
          </a:p>
        </p:txBody>
      </p:sp>
      <p:pic>
        <p:nvPicPr>
          <p:cNvPr id="3" name="Image 0" descr="preencoded.png">    </p:cNvPr>
          <p:cNvPicPr>
            <a:picLocks noChangeAspect="1"/>
          </p:cNvPicPr>
          <p:nvPr/>
        </p:nvPicPr>
        <p:blipFill>
          <a:blip r:embed="rId1"/>
          <a:stretch>
            <a:fillRect/>
          </a:stretch>
        </p:blipFill>
        <p:spPr>
          <a:xfrm>
            <a:off x="2954298" y="2452092"/>
            <a:ext cx="2163961" cy="1264920"/>
          </a:xfrm>
          <a:prstGeom prst="rect">
            <a:avLst/>
          </a:prstGeom>
        </p:spPr>
      </p:pic>
      <p:sp>
        <p:nvSpPr>
          <p:cNvPr id="4" name="Text 1"/>
          <p:cNvSpPr/>
          <p:nvPr/>
        </p:nvSpPr>
        <p:spPr>
          <a:xfrm>
            <a:off x="3988356" y="3025259"/>
            <a:ext cx="95845" cy="432911"/>
          </a:xfrm>
          <a:prstGeom prst="rect">
            <a:avLst/>
          </a:prstGeom>
          <a:noFill/>
          <a:ln/>
        </p:spPr>
        <p:txBody>
          <a:bodyPr wrap="none" lIns="0" tIns="0" rIns="0" bIns="0" rtlCol="0" anchor="t"/>
          <a:lstStyle/>
          <a:p>
            <a:pPr algn="ct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1</a:t>
            </a:r>
            <a:endParaRPr lang="en-US" sz="2100" dirty="0"/>
          </a:p>
        </p:txBody>
      </p:sp>
      <p:sp>
        <p:nvSpPr>
          <p:cNvPr id="5" name="Text 2"/>
          <p:cNvSpPr/>
          <p:nvPr/>
        </p:nvSpPr>
        <p:spPr>
          <a:xfrm>
            <a:off x="5334714" y="2668548"/>
            <a:ext cx="4355068" cy="355997"/>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Stage 1 - Component Identification</a:t>
            </a:r>
            <a:endParaRPr lang="en-US" sz="2200" dirty="0"/>
          </a:p>
        </p:txBody>
      </p:sp>
      <p:sp>
        <p:nvSpPr>
          <p:cNvPr id="6" name="Text 3"/>
          <p:cNvSpPr/>
          <p:nvPr/>
        </p:nvSpPr>
        <p:spPr>
          <a:xfrm>
            <a:off x="5334714" y="3154323"/>
            <a:ext cx="4355068" cy="346234"/>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Identifies high-level SQL components</a:t>
            </a:r>
            <a:endParaRPr lang="en-US" sz="1700" dirty="0"/>
          </a:p>
        </p:txBody>
      </p:sp>
      <p:sp>
        <p:nvSpPr>
          <p:cNvPr id="7" name="Shape 4"/>
          <p:cNvSpPr/>
          <p:nvPr/>
        </p:nvSpPr>
        <p:spPr>
          <a:xfrm>
            <a:off x="5172313" y="3728799"/>
            <a:ext cx="8646438" cy="15240"/>
          </a:xfrm>
          <a:prstGeom prst="roundRect">
            <a:avLst>
              <a:gd name="adj" fmla="val 1278318"/>
            </a:avLst>
          </a:prstGeom>
          <a:solidFill>
            <a:srgbClr val="60646A"/>
          </a:solidFill>
          <a:ln/>
        </p:spPr>
      </p:sp>
      <p:pic>
        <p:nvPicPr>
          <p:cNvPr id="8" name="Image 1" descr="preencoded.png">    </p:cNvPr>
          <p:cNvPicPr>
            <a:picLocks noChangeAspect="1"/>
          </p:cNvPicPr>
          <p:nvPr/>
        </p:nvPicPr>
        <p:blipFill>
          <a:blip r:embed="rId2"/>
          <a:stretch>
            <a:fillRect/>
          </a:stretch>
        </p:blipFill>
        <p:spPr>
          <a:xfrm>
            <a:off x="1872377" y="3771067"/>
            <a:ext cx="4327922" cy="1264920"/>
          </a:xfrm>
          <a:prstGeom prst="rect">
            <a:avLst/>
          </a:prstGeom>
        </p:spPr>
      </p:pic>
      <p:sp>
        <p:nvSpPr>
          <p:cNvPr id="9" name="Text 5"/>
          <p:cNvSpPr/>
          <p:nvPr/>
        </p:nvSpPr>
        <p:spPr>
          <a:xfrm>
            <a:off x="3960495" y="4187071"/>
            <a:ext cx="151567" cy="432911"/>
          </a:xfrm>
          <a:prstGeom prst="rect">
            <a:avLst/>
          </a:prstGeom>
          <a:noFill/>
          <a:ln/>
        </p:spPr>
        <p:txBody>
          <a:bodyPr wrap="none" lIns="0" tIns="0" rIns="0" bIns="0" rtlCol="0" anchor="t"/>
          <a:lstStyle/>
          <a:p>
            <a:pPr algn="ct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2</a:t>
            </a:r>
            <a:endParaRPr lang="en-US" sz="2100" dirty="0"/>
          </a:p>
        </p:txBody>
      </p:sp>
      <p:sp>
        <p:nvSpPr>
          <p:cNvPr id="10" name="Text 6"/>
          <p:cNvSpPr/>
          <p:nvPr/>
        </p:nvSpPr>
        <p:spPr>
          <a:xfrm>
            <a:off x="6416754" y="3987522"/>
            <a:ext cx="3289221" cy="355997"/>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Stage 2 - SQL Detail Filling</a:t>
            </a:r>
            <a:endParaRPr lang="en-US" sz="2200" dirty="0"/>
          </a:p>
        </p:txBody>
      </p:sp>
      <p:sp>
        <p:nvSpPr>
          <p:cNvPr id="11" name="Text 7"/>
          <p:cNvSpPr/>
          <p:nvPr/>
        </p:nvSpPr>
        <p:spPr>
          <a:xfrm>
            <a:off x="6416754" y="4473297"/>
            <a:ext cx="3917037" cy="346234"/>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Predicts details for each component</a:t>
            </a:r>
            <a:endParaRPr lang="en-US" sz="1700" dirty="0"/>
          </a:p>
        </p:txBody>
      </p:sp>
      <p:sp>
        <p:nvSpPr>
          <p:cNvPr id="12" name="Shape 8"/>
          <p:cNvSpPr/>
          <p:nvPr/>
        </p:nvSpPr>
        <p:spPr>
          <a:xfrm>
            <a:off x="6254353" y="5047774"/>
            <a:ext cx="7564398" cy="15240"/>
          </a:xfrm>
          <a:prstGeom prst="roundRect">
            <a:avLst>
              <a:gd name="adj" fmla="val 1278318"/>
            </a:avLst>
          </a:prstGeom>
          <a:solidFill>
            <a:srgbClr val="60646A"/>
          </a:solidFill>
          <a:ln/>
        </p:spPr>
      </p:sp>
      <p:pic>
        <p:nvPicPr>
          <p:cNvPr id="13" name="Image 2" descr="preencoded.png">    </p:cNvPr>
          <p:cNvPicPr>
            <a:picLocks noChangeAspect="1"/>
          </p:cNvPicPr>
          <p:nvPr/>
        </p:nvPicPr>
        <p:blipFill>
          <a:blip r:embed="rId3"/>
          <a:stretch>
            <a:fillRect/>
          </a:stretch>
        </p:blipFill>
        <p:spPr>
          <a:xfrm>
            <a:off x="790337" y="5090041"/>
            <a:ext cx="6492002" cy="1264920"/>
          </a:xfrm>
          <a:prstGeom prst="rect">
            <a:avLst/>
          </a:prstGeom>
        </p:spPr>
      </p:pic>
      <p:sp>
        <p:nvSpPr>
          <p:cNvPr id="14" name="Text 9"/>
          <p:cNvSpPr/>
          <p:nvPr/>
        </p:nvSpPr>
        <p:spPr>
          <a:xfrm>
            <a:off x="3963233" y="5506045"/>
            <a:ext cx="146090" cy="432911"/>
          </a:xfrm>
          <a:prstGeom prst="rect">
            <a:avLst/>
          </a:prstGeom>
          <a:noFill/>
          <a:ln/>
        </p:spPr>
        <p:txBody>
          <a:bodyPr wrap="none" lIns="0" tIns="0" rIns="0" bIns="0" rtlCol="0" anchor="t"/>
          <a:lstStyle/>
          <a:p>
            <a:pPr algn="ctr" indent="0" marL="0">
              <a:lnSpc>
                <a:spcPts val="3400"/>
              </a:lnSpc>
              <a:buNone/>
            </a:pPr>
            <a:r>
              <a:rPr lang="en-US" sz="2100" b="1" dirty="0">
                <a:solidFill>
                  <a:srgbClr val="EEEFF5"/>
                </a:solidFill>
                <a:latin typeface="Barlow Bold" pitchFamily="34" charset="0"/>
                <a:ea typeface="Barlow Bold" pitchFamily="34" charset="-122"/>
                <a:cs typeface="Barlow Bold" pitchFamily="34" charset="-120"/>
              </a:rPr>
              <a:t>3</a:t>
            </a:r>
            <a:endParaRPr lang="en-US" sz="2100" dirty="0"/>
          </a:p>
        </p:txBody>
      </p:sp>
      <p:sp>
        <p:nvSpPr>
          <p:cNvPr id="15" name="Text 10"/>
          <p:cNvSpPr/>
          <p:nvPr/>
        </p:nvSpPr>
        <p:spPr>
          <a:xfrm>
            <a:off x="7498794" y="5306497"/>
            <a:ext cx="3624620" cy="355997"/>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Stage 3 - Query Construction</a:t>
            </a:r>
            <a:endParaRPr lang="en-US" sz="2200" dirty="0"/>
          </a:p>
        </p:txBody>
      </p:sp>
      <p:sp>
        <p:nvSpPr>
          <p:cNvPr id="16" name="Text 11"/>
          <p:cNvSpPr/>
          <p:nvPr/>
        </p:nvSpPr>
        <p:spPr>
          <a:xfrm>
            <a:off x="7498794" y="5792272"/>
            <a:ext cx="3775353" cy="346234"/>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Combines details into a valid query</a:t>
            </a:r>
            <a:endParaRPr lang="en-US" sz="1700" dirty="0"/>
          </a:p>
        </p:txBody>
      </p:sp>
      <p:sp>
        <p:nvSpPr>
          <p:cNvPr id="17" name="Text 12"/>
          <p:cNvSpPr/>
          <p:nvPr/>
        </p:nvSpPr>
        <p:spPr>
          <a:xfrm>
            <a:off x="757595" y="6598444"/>
            <a:ext cx="13115211" cy="1038701"/>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Hierarchical decomposition is a modular approach for complex NLP tasks, such as translating natural language questions into SQL queries. This approach breaks down the task into multiple stages, each focused on a specific aspect, improving robustness, interpretability, and maintainability.</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607338"/>
            <a:ext cx="1060049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Motivation for Hierarchical Decomposition</a:t>
            </a:r>
            <a:endParaRPr lang="en-US" sz="4450" dirty="0"/>
          </a:p>
        </p:txBody>
      </p:sp>
      <p:sp>
        <p:nvSpPr>
          <p:cNvPr id="3" name="Shape 1"/>
          <p:cNvSpPr/>
          <p:nvPr/>
        </p:nvSpPr>
        <p:spPr>
          <a:xfrm>
            <a:off x="758309" y="1753314"/>
            <a:ext cx="6448663"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4" name="Text 2"/>
          <p:cNvSpPr/>
          <p:nvPr/>
        </p:nvSpPr>
        <p:spPr>
          <a:xfrm>
            <a:off x="974884" y="1969889"/>
            <a:ext cx="4549735"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Complexity of SQL Query Generation</a:t>
            </a:r>
            <a:endParaRPr lang="en-US" sz="2200" dirty="0"/>
          </a:p>
        </p:txBody>
      </p:sp>
      <p:sp>
        <p:nvSpPr>
          <p:cNvPr id="5" name="Text 3"/>
          <p:cNvSpPr/>
          <p:nvPr/>
        </p:nvSpPr>
        <p:spPr>
          <a:xfrm>
            <a:off x="974884" y="2456021"/>
            <a:ext cx="6015514"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Generating an entire SQL query from a natural language question is challenging due to the diversity of language patterns, schema complexities, and query structures. Complex queries involving multiple clauses increase the likelihood of errors if handled in a single step.</a:t>
            </a:r>
            <a:endParaRPr lang="en-US" sz="1700" dirty="0"/>
          </a:p>
        </p:txBody>
      </p:sp>
      <p:sp>
        <p:nvSpPr>
          <p:cNvPr id="6" name="Shape 4"/>
          <p:cNvSpPr/>
          <p:nvPr/>
        </p:nvSpPr>
        <p:spPr>
          <a:xfrm>
            <a:off x="7423547" y="1753314"/>
            <a:ext cx="6448663"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7" name="Text 5"/>
          <p:cNvSpPr/>
          <p:nvPr/>
        </p:nvSpPr>
        <p:spPr>
          <a:xfrm>
            <a:off x="7640122" y="1969889"/>
            <a:ext cx="323552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Modularity and Scalability</a:t>
            </a:r>
            <a:endParaRPr lang="en-US" sz="2200" dirty="0"/>
          </a:p>
        </p:txBody>
      </p:sp>
      <p:sp>
        <p:nvSpPr>
          <p:cNvPr id="8" name="Text 6"/>
          <p:cNvSpPr/>
          <p:nvPr/>
        </p:nvSpPr>
        <p:spPr>
          <a:xfrm>
            <a:off x="7640122" y="2456021"/>
            <a:ext cx="6015514"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By breaking the task into smaller, focused stages, the model can learn each component more effectively, improving the overall accuracy. Errors in one stage can be localized and fixed without affecting the entire pipeline.</a:t>
            </a:r>
            <a:endParaRPr lang="en-US" sz="1700" dirty="0"/>
          </a:p>
        </p:txBody>
      </p:sp>
      <p:sp>
        <p:nvSpPr>
          <p:cNvPr id="9" name="Shape 7"/>
          <p:cNvSpPr/>
          <p:nvPr/>
        </p:nvSpPr>
        <p:spPr>
          <a:xfrm>
            <a:off x="758309" y="4969431"/>
            <a:ext cx="6448663" cy="2652832"/>
          </a:xfrm>
          <a:prstGeom prst="roundRect">
            <a:avLst>
              <a:gd name="adj" fmla="val 7350"/>
            </a:avLst>
          </a:prstGeom>
          <a:solidFill>
            <a:srgbClr val="282C32"/>
          </a:solidFill>
          <a:ln/>
          <a:effectLst>
            <a:outerShdw sx="100000" sy="100000" kx="0" ky="0" algn="bl" rotWithShape="0" blurRad="53340" dist="26670" dir="13500000">
              <a:srgbClr val="ffffff">
                <a:alpha val="10000"/>
              </a:srgbClr>
            </a:outerShdw>
          </a:effectLst>
        </p:spPr>
      </p:sp>
      <p:sp>
        <p:nvSpPr>
          <p:cNvPr id="10" name="Text 8"/>
          <p:cNvSpPr/>
          <p:nvPr/>
        </p:nvSpPr>
        <p:spPr>
          <a:xfrm>
            <a:off x="974884" y="518600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Improved Robustness</a:t>
            </a:r>
            <a:endParaRPr lang="en-US" sz="2200" dirty="0"/>
          </a:p>
        </p:txBody>
      </p:sp>
      <p:sp>
        <p:nvSpPr>
          <p:cNvPr id="11" name="Text 9"/>
          <p:cNvSpPr/>
          <p:nvPr/>
        </p:nvSpPr>
        <p:spPr>
          <a:xfrm>
            <a:off x="974884" y="5672138"/>
            <a:ext cx="6015514"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Each stage is trained and validated separately, ensuring high accuracy for specific subtasks before moving to the next stage. The pipeline can adapt to schema changes or new types of queries more easily by retraining specific stages.</a:t>
            </a:r>
            <a:endParaRPr lang="en-US" sz="1700" dirty="0"/>
          </a:p>
        </p:txBody>
      </p:sp>
      <p:sp>
        <p:nvSpPr>
          <p:cNvPr id="12" name="Shape 10"/>
          <p:cNvSpPr/>
          <p:nvPr/>
        </p:nvSpPr>
        <p:spPr>
          <a:xfrm>
            <a:off x="7423547" y="4969431"/>
            <a:ext cx="6448663" cy="2652832"/>
          </a:xfrm>
          <a:prstGeom prst="roundRect">
            <a:avLst>
              <a:gd name="adj" fmla="val 7350"/>
            </a:avLst>
          </a:prstGeom>
          <a:solidFill>
            <a:srgbClr val="282C32"/>
          </a:solidFill>
          <a:ln/>
          <a:effectLst>
            <a:outerShdw sx="100000" sy="100000" kx="0" ky="0" algn="bl" rotWithShape="0" blurRad="53340" dist="26670" dir="13500000">
              <a:srgbClr val="ffffff">
                <a:alpha val="10000"/>
              </a:srgbClr>
            </a:outerShdw>
          </a:effectLst>
        </p:spPr>
      </p:sp>
      <p:sp>
        <p:nvSpPr>
          <p:cNvPr id="13" name="Text 11"/>
          <p:cNvSpPr/>
          <p:nvPr/>
        </p:nvSpPr>
        <p:spPr>
          <a:xfrm>
            <a:off x="7640122" y="518600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Interpretability</a:t>
            </a:r>
            <a:endParaRPr lang="en-US" sz="2200" dirty="0"/>
          </a:p>
        </p:txBody>
      </p:sp>
      <p:sp>
        <p:nvSpPr>
          <p:cNvPr id="14" name="Text 12"/>
          <p:cNvSpPr/>
          <p:nvPr/>
        </p:nvSpPr>
        <p:spPr>
          <a:xfrm>
            <a:off x="7640122" y="5672138"/>
            <a:ext cx="6015514"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Decomposing the process allows for better debugging and understanding of where errors occur. Each stage produces intermediate outputs, which can be inspected for correctness.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1351478"/>
            <a:ext cx="808708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Evaluation of Models: Fuzz Ratio</a:t>
            </a:r>
            <a:endParaRPr lang="en-US" sz="4450" dirty="0"/>
          </a:p>
        </p:txBody>
      </p:sp>
      <p:sp>
        <p:nvSpPr>
          <p:cNvPr id="3" name="Text 1"/>
          <p:cNvSpPr/>
          <p:nvPr/>
        </p:nvSpPr>
        <p:spPr>
          <a:xfrm>
            <a:off x="758309" y="2497455"/>
            <a:ext cx="1311378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Fuzz Ratio, a string similarity metric, helps assess the performance of SQL query generation models by comparing generated components (or full queries) to expected counterparts. This approach offers both advantages and limitations.</a:t>
            </a:r>
            <a:endParaRPr lang="en-US" sz="1700" dirty="0"/>
          </a:p>
        </p:txBody>
      </p:sp>
      <p:sp>
        <p:nvSpPr>
          <p:cNvPr id="4" name="Text 2"/>
          <p:cNvSpPr/>
          <p:nvPr/>
        </p:nvSpPr>
        <p:spPr>
          <a:xfrm>
            <a:off x="758309" y="3651171"/>
            <a:ext cx="3649980"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Advantages of the Fuzz Ratio</a:t>
            </a:r>
            <a:endParaRPr lang="en-US" sz="2200" dirty="0"/>
          </a:p>
        </p:txBody>
      </p:sp>
      <p:sp>
        <p:nvSpPr>
          <p:cNvPr id="5" name="Text 3"/>
          <p:cNvSpPr/>
          <p:nvPr/>
        </p:nvSpPr>
        <p:spPr>
          <a:xfrm>
            <a:off x="758309" y="422398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Handles partial matches, offering graded evaluation.</a:t>
            </a:r>
            <a:endParaRPr lang="en-US" sz="1700" dirty="0"/>
          </a:p>
        </p:txBody>
      </p:sp>
      <p:sp>
        <p:nvSpPr>
          <p:cNvPr id="6" name="Text 4"/>
          <p:cNvSpPr/>
          <p:nvPr/>
        </p:nvSpPr>
        <p:spPr>
          <a:xfrm>
            <a:off x="758309" y="4646414"/>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Accounts for order and character similarity, measuring similarity even in noisy outputs.</a:t>
            </a:r>
            <a:endParaRPr lang="en-US" sz="1700" dirty="0"/>
          </a:p>
        </p:txBody>
      </p:sp>
      <p:sp>
        <p:nvSpPr>
          <p:cNvPr id="7" name="Text 5"/>
          <p:cNvSpPr/>
          <p:nvPr/>
        </p:nvSpPr>
        <p:spPr>
          <a:xfrm>
            <a:off x="758309" y="5415558"/>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Provides granular feedback (percentage score) for nuanced analysis and identification of areas needing improvement.</a:t>
            </a:r>
            <a:endParaRPr lang="en-US" sz="1700" dirty="0"/>
          </a:p>
        </p:txBody>
      </p:sp>
      <p:sp>
        <p:nvSpPr>
          <p:cNvPr id="8" name="Text 6"/>
          <p:cNvSpPr/>
          <p:nvPr/>
        </p:nvSpPr>
        <p:spPr>
          <a:xfrm>
            <a:off x="7587139" y="3651171"/>
            <a:ext cx="3582114"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Limitations of the Fuzz Ratio</a:t>
            </a:r>
            <a:endParaRPr lang="en-US" sz="2200" dirty="0"/>
          </a:p>
        </p:txBody>
      </p:sp>
      <p:sp>
        <p:nvSpPr>
          <p:cNvPr id="9" name="Text 7"/>
          <p:cNvSpPr/>
          <p:nvPr/>
        </p:nvSpPr>
        <p:spPr>
          <a:xfrm>
            <a:off x="7587139" y="4223980"/>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While effective, relying solely on string similarity may overlook semantic nuances.</a:t>
            </a:r>
            <a:endParaRPr lang="en-US" sz="1700" dirty="0"/>
          </a:p>
        </p:txBody>
      </p:sp>
      <p:sp>
        <p:nvSpPr>
          <p:cNvPr id="10" name="Text 8"/>
          <p:cNvSpPr/>
          <p:nvPr/>
        </p:nvSpPr>
        <p:spPr>
          <a:xfrm>
            <a:off x="7587139" y="4993124"/>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Complex query structures or subtle errors in meaning might not be fully captured by this simple metric.</a:t>
            </a:r>
            <a:endParaRPr lang="en-US" sz="1700" dirty="0"/>
          </a:p>
        </p:txBody>
      </p:sp>
      <p:sp>
        <p:nvSpPr>
          <p:cNvPr id="11" name="Text 9"/>
          <p:cNvSpPr/>
          <p:nvPr/>
        </p:nvSpPr>
        <p:spPr>
          <a:xfrm>
            <a:off x="7587139" y="5762268"/>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More advanced evaluation methods could potentially provide a more comprehensive assessment of model performance.</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4126" y="565904"/>
            <a:ext cx="4693087" cy="586621"/>
          </a:xfrm>
          <a:prstGeom prst="rect">
            <a:avLst/>
          </a:prstGeom>
          <a:noFill/>
          <a:ln/>
        </p:spPr>
        <p:txBody>
          <a:bodyPr wrap="none" lIns="0" tIns="0" rIns="0" bIns="0" rtlCol="0" anchor="t"/>
          <a:lstStyle/>
          <a:p>
            <a:pPr indent="0" marL="0">
              <a:lnSpc>
                <a:spcPts val="4600"/>
              </a:lnSpc>
              <a:buNone/>
            </a:pPr>
            <a:r>
              <a:rPr lang="en-US" sz="3650" b="1" dirty="0">
                <a:solidFill>
                  <a:srgbClr val="9998FF"/>
                </a:solidFill>
                <a:latin typeface="Barlow Bold" pitchFamily="34" charset="0"/>
                <a:ea typeface="Barlow Bold" pitchFamily="34" charset="-122"/>
                <a:cs typeface="Barlow Bold" pitchFamily="34" charset="-120"/>
              </a:rPr>
              <a:t>Results and analysis</a:t>
            </a:r>
            <a:endParaRPr lang="en-US" sz="3650" dirty="0"/>
          </a:p>
        </p:txBody>
      </p:sp>
      <p:sp>
        <p:nvSpPr>
          <p:cNvPr id="4" name="Text 1"/>
          <p:cNvSpPr/>
          <p:nvPr/>
        </p:nvSpPr>
        <p:spPr>
          <a:xfrm>
            <a:off x="624126" y="1419939"/>
            <a:ext cx="3754517" cy="469225"/>
          </a:xfrm>
          <a:prstGeom prst="rect">
            <a:avLst/>
          </a:prstGeom>
          <a:noFill/>
          <a:ln/>
        </p:spPr>
        <p:txBody>
          <a:bodyPr wrap="none" lIns="0" tIns="0" rIns="0" bIns="0" rtlCol="0" anchor="t"/>
          <a:lstStyle/>
          <a:p>
            <a:pPr indent="0" marL="0">
              <a:lnSpc>
                <a:spcPts val="3650"/>
              </a:lnSpc>
              <a:buNone/>
            </a:pPr>
            <a:r>
              <a:rPr lang="en-US" sz="2950" b="1" dirty="0">
                <a:solidFill>
                  <a:srgbClr val="9998FF"/>
                </a:solidFill>
                <a:latin typeface="Barlow Bold" pitchFamily="34" charset="0"/>
                <a:ea typeface="Barlow Bold" pitchFamily="34" charset="-122"/>
                <a:cs typeface="Barlow Bold" pitchFamily="34" charset="-120"/>
              </a:rPr>
              <a:t>Baseline model</a:t>
            </a:r>
            <a:endParaRPr lang="en-US" sz="2950" dirty="0"/>
          </a:p>
        </p:txBody>
      </p:sp>
      <p:sp>
        <p:nvSpPr>
          <p:cNvPr id="5" name="Shape 2"/>
          <p:cNvSpPr/>
          <p:nvPr/>
        </p:nvSpPr>
        <p:spPr>
          <a:xfrm>
            <a:off x="4560570" y="2156579"/>
            <a:ext cx="22860" cy="5506998"/>
          </a:xfrm>
          <a:prstGeom prst="roundRect">
            <a:avLst>
              <a:gd name="adj" fmla="val 702128"/>
            </a:avLst>
          </a:prstGeom>
          <a:solidFill>
            <a:srgbClr val="60646A"/>
          </a:solidFill>
          <a:ln/>
        </p:spPr>
      </p:sp>
      <p:sp>
        <p:nvSpPr>
          <p:cNvPr id="6" name="Shape 3"/>
          <p:cNvSpPr/>
          <p:nvPr/>
        </p:nvSpPr>
        <p:spPr>
          <a:xfrm>
            <a:off x="3770114" y="2546390"/>
            <a:ext cx="624126" cy="22860"/>
          </a:xfrm>
          <a:prstGeom prst="roundRect">
            <a:avLst>
              <a:gd name="adj" fmla="val 702128"/>
            </a:avLst>
          </a:prstGeom>
          <a:solidFill>
            <a:srgbClr val="60646A"/>
          </a:solidFill>
          <a:ln/>
        </p:spPr>
      </p:sp>
      <p:sp>
        <p:nvSpPr>
          <p:cNvPr id="7" name="Shape 4"/>
          <p:cNvSpPr/>
          <p:nvPr/>
        </p:nvSpPr>
        <p:spPr>
          <a:xfrm>
            <a:off x="4371380" y="2357199"/>
            <a:ext cx="401241" cy="401241"/>
          </a:xfrm>
          <a:prstGeom prst="roundRect">
            <a:avLst>
              <a:gd name="adj" fmla="val 40003"/>
            </a:avLst>
          </a:prstGeom>
          <a:solidFill>
            <a:srgbClr val="282C32"/>
          </a:solidFill>
          <a:ln/>
          <a:effectLst>
            <a:outerShdw sx="100000" sy="100000" kx="0" ky="0" algn="bl" rotWithShape="0" blurRad="44450" dist="21590" dir="13500000">
              <a:srgbClr val="ffffff">
                <a:alpha val="10000"/>
              </a:srgbClr>
            </a:outerShdw>
          </a:effectLst>
        </p:spPr>
      </p:sp>
      <p:sp>
        <p:nvSpPr>
          <p:cNvPr id="8" name="Text 5"/>
          <p:cNvSpPr/>
          <p:nvPr/>
        </p:nvSpPr>
        <p:spPr>
          <a:xfrm>
            <a:off x="4522113" y="2416969"/>
            <a:ext cx="99655" cy="281583"/>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1</a:t>
            </a:r>
            <a:endParaRPr lang="en-US" sz="2200" dirty="0"/>
          </a:p>
        </p:txBody>
      </p:sp>
      <p:sp>
        <p:nvSpPr>
          <p:cNvPr id="9" name="Text 6"/>
          <p:cNvSpPr/>
          <p:nvPr/>
        </p:nvSpPr>
        <p:spPr>
          <a:xfrm>
            <a:off x="1244679" y="2334816"/>
            <a:ext cx="2346484" cy="293251"/>
          </a:xfrm>
          <a:prstGeom prst="rect">
            <a:avLst/>
          </a:prstGeom>
          <a:noFill/>
          <a:ln/>
        </p:spPr>
        <p:txBody>
          <a:bodyPr wrap="none" lIns="0" tIns="0" rIns="0" bIns="0" rtlCol="0" anchor="t"/>
          <a:lstStyle/>
          <a:p>
            <a:pPr algn="r"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Implementation</a:t>
            </a:r>
            <a:endParaRPr lang="en-US" sz="1800" dirty="0"/>
          </a:p>
        </p:txBody>
      </p:sp>
      <p:sp>
        <p:nvSpPr>
          <p:cNvPr id="10" name="Text 7"/>
          <p:cNvSpPr/>
          <p:nvPr/>
        </p:nvSpPr>
        <p:spPr>
          <a:xfrm>
            <a:off x="624126" y="2734985"/>
            <a:ext cx="2967038" cy="1426369"/>
          </a:xfrm>
          <a:prstGeom prst="rect">
            <a:avLst/>
          </a:prstGeom>
          <a:noFill/>
          <a:ln/>
        </p:spPr>
        <p:txBody>
          <a:bodyPr wrap="square" lIns="0" tIns="0" rIns="0" bIns="0" rtlCol="0" anchor="t"/>
          <a:lstStyle/>
          <a:p>
            <a:pPr algn="r" indent="0" marL="0">
              <a:lnSpc>
                <a:spcPts val="2200"/>
              </a:lnSpc>
              <a:buNone/>
            </a:pPr>
            <a:r>
              <a:rPr lang="en-US" sz="1400" dirty="0">
                <a:solidFill>
                  <a:srgbClr val="EEEFF5"/>
                </a:solidFill>
                <a:latin typeface="Montserrat" pitchFamily="34" charset="0"/>
                <a:ea typeface="Montserrat" pitchFamily="34" charset="-122"/>
                <a:cs typeface="Montserrat" pitchFamily="34" charset="-120"/>
              </a:rPr>
              <a:t>Used the T5 model fine-tuned on a subset of the SQL-Create-Context dataset due to computational constraints (10,000 samples for training).</a:t>
            </a:r>
            <a:endParaRPr lang="en-US" sz="1400" dirty="0"/>
          </a:p>
        </p:txBody>
      </p:sp>
      <p:sp>
        <p:nvSpPr>
          <p:cNvPr id="11" name="Shape 8"/>
          <p:cNvSpPr/>
          <p:nvPr/>
        </p:nvSpPr>
        <p:spPr>
          <a:xfrm>
            <a:off x="4749760" y="3437930"/>
            <a:ext cx="624126" cy="22860"/>
          </a:xfrm>
          <a:prstGeom prst="roundRect">
            <a:avLst>
              <a:gd name="adj" fmla="val 702128"/>
            </a:avLst>
          </a:prstGeom>
          <a:solidFill>
            <a:srgbClr val="60646A"/>
          </a:solidFill>
          <a:ln/>
        </p:spPr>
      </p:sp>
      <p:sp>
        <p:nvSpPr>
          <p:cNvPr id="12" name="Shape 9"/>
          <p:cNvSpPr/>
          <p:nvPr/>
        </p:nvSpPr>
        <p:spPr>
          <a:xfrm>
            <a:off x="4371380" y="3248739"/>
            <a:ext cx="401241" cy="401241"/>
          </a:xfrm>
          <a:prstGeom prst="roundRect">
            <a:avLst>
              <a:gd name="adj" fmla="val 40003"/>
            </a:avLst>
          </a:prstGeom>
          <a:solidFill>
            <a:srgbClr val="282C32"/>
          </a:solidFill>
          <a:ln/>
          <a:effectLst>
            <a:outerShdw sx="100000" sy="100000" kx="0" ky="0" algn="bl" rotWithShape="0" blurRad="44450" dist="21590" dir="13500000">
              <a:srgbClr val="ffffff">
                <a:alpha val="10000"/>
              </a:srgbClr>
            </a:outerShdw>
          </a:effectLst>
        </p:spPr>
      </p:sp>
      <p:sp>
        <p:nvSpPr>
          <p:cNvPr id="13" name="Text 10"/>
          <p:cNvSpPr/>
          <p:nvPr/>
        </p:nvSpPr>
        <p:spPr>
          <a:xfrm>
            <a:off x="4493181" y="3308509"/>
            <a:ext cx="157639" cy="281583"/>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2</a:t>
            </a:r>
            <a:endParaRPr lang="en-US" sz="2200" dirty="0"/>
          </a:p>
        </p:txBody>
      </p:sp>
      <p:sp>
        <p:nvSpPr>
          <p:cNvPr id="14" name="Text 11"/>
          <p:cNvSpPr/>
          <p:nvPr/>
        </p:nvSpPr>
        <p:spPr>
          <a:xfrm>
            <a:off x="5552837" y="3226356"/>
            <a:ext cx="2346484" cy="293251"/>
          </a:xfrm>
          <a:prstGeom prst="rect">
            <a:avLst/>
          </a:prstGeom>
          <a:noFill/>
          <a:ln/>
        </p:spPr>
        <p:txBody>
          <a:bodyPr wrap="none" lIns="0" tIns="0" rIns="0" bIns="0" rtlCol="0" anchor="t"/>
          <a:lstStyle/>
          <a:p>
            <a:pPr algn="l"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Memory Constraints</a:t>
            </a:r>
            <a:endParaRPr lang="en-US" sz="1800" dirty="0"/>
          </a:p>
        </p:txBody>
      </p:sp>
      <p:sp>
        <p:nvSpPr>
          <p:cNvPr id="15" name="Text 12"/>
          <p:cNvSpPr/>
          <p:nvPr/>
        </p:nvSpPr>
        <p:spPr>
          <a:xfrm>
            <a:off x="5552837" y="3626525"/>
            <a:ext cx="2967038" cy="1141095"/>
          </a:xfrm>
          <a:prstGeom prst="rect">
            <a:avLst/>
          </a:prstGeom>
          <a:noFill/>
          <a:ln/>
        </p:spPr>
        <p:txBody>
          <a:bodyPr wrap="square" lIns="0" tIns="0" rIns="0" bIns="0" rtlCol="0" anchor="t"/>
          <a:lstStyle/>
          <a:p>
            <a:pPr algn="l" indent="0" marL="0">
              <a:lnSpc>
                <a:spcPts val="2200"/>
              </a:lnSpc>
              <a:buNone/>
            </a:pPr>
            <a:r>
              <a:rPr lang="en-US" sz="1400" dirty="0">
                <a:solidFill>
                  <a:srgbClr val="EEEFF5"/>
                </a:solidFill>
                <a:latin typeface="Montserrat" pitchFamily="34" charset="0"/>
                <a:ea typeface="Montserrat" pitchFamily="34" charset="-122"/>
                <a:cs typeface="Montserrat" pitchFamily="34" charset="-120"/>
              </a:rPr>
              <a:t>High memory usage during testing forced evaluation on only 50 test samples instead of the full dataset of 2,000 samples.</a:t>
            </a:r>
            <a:endParaRPr lang="en-US" sz="1400" dirty="0"/>
          </a:p>
        </p:txBody>
      </p:sp>
      <p:sp>
        <p:nvSpPr>
          <p:cNvPr id="16" name="Shape 13"/>
          <p:cNvSpPr/>
          <p:nvPr/>
        </p:nvSpPr>
        <p:spPr>
          <a:xfrm>
            <a:off x="3770114" y="4907637"/>
            <a:ext cx="624126" cy="22860"/>
          </a:xfrm>
          <a:prstGeom prst="roundRect">
            <a:avLst>
              <a:gd name="adj" fmla="val 702128"/>
            </a:avLst>
          </a:prstGeom>
          <a:solidFill>
            <a:srgbClr val="60646A"/>
          </a:solidFill>
          <a:ln/>
        </p:spPr>
      </p:sp>
      <p:sp>
        <p:nvSpPr>
          <p:cNvPr id="17" name="Shape 14"/>
          <p:cNvSpPr/>
          <p:nvPr/>
        </p:nvSpPr>
        <p:spPr>
          <a:xfrm>
            <a:off x="4371380" y="4718447"/>
            <a:ext cx="401241" cy="401241"/>
          </a:xfrm>
          <a:prstGeom prst="roundRect">
            <a:avLst>
              <a:gd name="adj" fmla="val 40003"/>
            </a:avLst>
          </a:prstGeom>
          <a:solidFill>
            <a:srgbClr val="282C32"/>
          </a:solidFill>
          <a:ln/>
          <a:effectLst>
            <a:outerShdw sx="100000" sy="100000" kx="0" ky="0" algn="bl" rotWithShape="0" blurRad="44450" dist="21590" dir="13500000">
              <a:srgbClr val="ffffff">
                <a:alpha val="10000"/>
              </a:srgbClr>
            </a:outerShdw>
          </a:effectLst>
        </p:spPr>
      </p:sp>
      <p:sp>
        <p:nvSpPr>
          <p:cNvPr id="18" name="Text 15"/>
          <p:cNvSpPr/>
          <p:nvPr/>
        </p:nvSpPr>
        <p:spPr>
          <a:xfrm>
            <a:off x="4495919" y="4778216"/>
            <a:ext cx="152043" cy="281583"/>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3</a:t>
            </a:r>
            <a:endParaRPr lang="en-US" sz="2200" dirty="0"/>
          </a:p>
        </p:txBody>
      </p:sp>
      <p:sp>
        <p:nvSpPr>
          <p:cNvPr id="19" name="Text 16"/>
          <p:cNvSpPr/>
          <p:nvPr/>
        </p:nvSpPr>
        <p:spPr>
          <a:xfrm>
            <a:off x="1244679" y="4696063"/>
            <a:ext cx="2346484" cy="293251"/>
          </a:xfrm>
          <a:prstGeom prst="rect">
            <a:avLst/>
          </a:prstGeom>
          <a:noFill/>
          <a:ln/>
        </p:spPr>
        <p:txBody>
          <a:bodyPr wrap="none" lIns="0" tIns="0" rIns="0" bIns="0" rtlCol="0" anchor="t"/>
          <a:lstStyle/>
          <a:p>
            <a:pPr algn="r" indent="0" marL="0">
              <a:lnSpc>
                <a:spcPts val="2300"/>
              </a:lnSpc>
              <a:buNone/>
            </a:pPr>
            <a:r>
              <a:rPr lang="en-US" sz="1800" b="1" dirty="0">
                <a:solidFill>
                  <a:srgbClr val="EEEFF5"/>
                </a:solidFill>
                <a:latin typeface="Barlow Bold" pitchFamily="34" charset="0"/>
                <a:ea typeface="Barlow Bold" pitchFamily="34" charset="-122"/>
                <a:cs typeface="Barlow Bold" pitchFamily="34" charset="-120"/>
              </a:rPr>
              <a:t>Performance</a:t>
            </a:r>
            <a:endParaRPr lang="en-US" sz="1800" dirty="0"/>
          </a:p>
        </p:txBody>
      </p:sp>
      <p:sp>
        <p:nvSpPr>
          <p:cNvPr id="20" name="Text 17"/>
          <p:cNvSpPr/>
          <p:nvPr/>
        </p:nvSpPr>
        <p:spPr>
          <a:xfrm>
            <a:off x="624126" y="5096232"/>
            <a:ext cx="2967038" cy="855821"/>
          </a:xfrm>
          <a:prstGeom prst="rect">
            <a:avLst/>
          </a:prstGeom>
          <a:noFill/>
          <a:ln/>
        </p:spPr>
        <p:txBody>
          <a:bodyPr wrap="square" lIns="0" tIns="0" rIns="0" bIns="0" rtlCol="0" anchor="t"/>
          <a:lstStyle/>
          <a:p>
            <a:pPr algn="r" indent="0" marL="0">
              <a:lnSpc>
                <a:spcPts val="2200"/>
              </a:lnSpc>
              <a:buNone/>
            </a:pPr>
            <a:r>
              <a:rPr lang="en-US" sz="1400" dirty="0">
                <a:solidFill>
                  <a:srgbClr val="EEEFF5"/>
                </a:solidFill>
                <a:latin typeface="Montserrat" pitchFamily="34" charset="0"/>
                <a:ea typeface="Montserrat" pitchFamily="34" charset="-122"/>
                <a:cs typeface="Montserrat" pitchFamily="34" charset="-120"/>
              </a:rPr>
              <a:t>Accuracy: Successfully generated syntactically correct queries for simple cases.</a:t>
            </a:r>
            <a:endParaRPr lang="en-US" sz="1400" dirty="0"/>
          </a:p>
        </p:txBody>
      </p:sp>
      <p:sp>
        <p:nvSpPr>
          <p:cNvPr id="21" name="Text 18"/>
          <p:cNvSpPr/>
          <p:nvPr/>
        </p:nvSpPr>
        <p:spPr>
          <a:xfrm>
            <a:off x="624126" y="6058972"/>
            <a:ext cx="2967038" cy="1426369"/>
          </a:xfrm>
          <a:prstGeom prst="rect">
            <a:avLst/>
          </a:prstGeom>
          <a:noFill/>
          <a:ln/>
        </p:spPr>
        <p:txBody>
          <a:bodyPr wrap="square" lIns="0" tIns="0" rIns="0" bIns="0" rtlCol="0" anchor="t"/>
          <a:lstStyle/>
          <a:p>
            <a:pPr algn="r" indent="0" marL="0">
              <a:lnSpc>
                <a:spcPts val="2200"/>
              </a:lnSpc>
              <a:buNone/>
            </a:pPr>
            <a:r>
              <a:rPr lang="en-US" sz="1400" dirty="0">
                <a:solidFill>
                  <a:srgbClr val="EEEFF5"/>
                </a:solidFill>
                <a:latin typeface="Montserrat" pitchFamily="34" charset="0"/>
                <a:ea typeface="Montserrat" pitchFamily="34" charset="-122"/>
                <a:cs typeface="Montserrat" pitchFamily="34" charset="-120"/>
              </a:rPr>
              <a:t>Limitations: Struggled with complex queries involving multiple clauses. Errors due to lack of modularity in query generation.</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58309" y="1870829"/>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Evaluation</a:t>
            </a:r>
            <a:endParaRPr lang="en-US" sz="4450" dirty="0"/>
          </a:p>
        </p:txBody>
      </p:sp>
      <p:sp>
        <p:nvSpPr>
          <p:cNvPr id="3" name="Text 1"/>
          <p:cNvSpPr/>
          <p:nvPr/>
        </p:nvSpPr>
        <p:spPr>
          <a:xfrm>
            <a:off x="758309" y="3103364"/>
            <a:ext cx="6838236"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T5 model effectively handles text-to-text sequences. It successfully generated SQL queries for simple cases. However, it struggled with complex queries.</a:t>
            </a:r>
            <a:endParaRPr lang="en-US" sz="1700" dirty="0"/>
          </a:p>
        </p:txBody>
      </p:sp>
      <p:sp>
        <p:nvSpPr>
          <p:cNvPr id="4" name="Text 2"/>
          <p:cNvSpPr/>
          <p:nvPr/>
        </p:nvSpPr>
        <p:spPr>
          <a:xfrm>
            <a:off x="758309" y="4338399"/>
            <a:ext cx="6838236"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model's memory usage limited the testing data to only 50 samples, preventing a comprehensive evaluation.</a:t>
            </a:r>
            <a:endParaRPr lang="en-US" sz="1700" dirty="0"/>
          </a:p>
        </p:txBody>
      </p:sp>
      <p:sp>
        <p:nvSpPr>
          <p:cNvPr id="5" name="Text 3"/>
          <p:cNvSpPr/>
          <p:nvPr/>
        </p:nvSpPr>
        <p:spPr>
          <a:xfrm>
            <a:off x="758309" y="5226725"/>
            <a:ext cx="6838236" cy="346710"/>
          </a:xfrm>
          <a:prstGeom prst="rect">
            <a:avLst/>
          </a:prstGeom>
          <a:noFill/>
          <a:ln/>
        </p:spPr>
        <p:txBody>
          <a:bodyPr wrap="none" lIns="0" tIns="0" rIns="0" bIns="0" rtlCol="0" anchor="t"/>
          <a:lstStyle/>
          <a:p>
            <a:pPr indent="0" marL="0">
              <a:lnSpc>
                <a:spcPts val="2700"/>
              </a:lnSpc>
              <a:buNone/>
            </a:pPr>
            <a:endParaRPr lang="en-US" sz="1700" dirty="0"/>
          </a:p>
        </p:txBody>
      </p:sp>
      <p:pic>
        <p:nvPicPr>
          <p:cNvPr id="6" name="Image 0" descr="preencoded.png">    </p:cNvPr>
          <p:cNvPicPr>
            <a:picLocks noChangeAspect="1"/>
          </p:cNvPicPr>
          <p:nvPr/>
        </p:nvPicPr>
        <p:blipFill>
          <a:blip r:embed="rId1"/>
          <a:stretch>
            <a:fillRect/>
          </a:stretch>
        </p:blipFill>
        <p:spPr>
          <a:xfrm>
            <a:off x="8132802" y="3152180"/>
            <a:ext cx="5746790" cy="1890951"/>
          </a:xfrm>
          <a:prstGeom prst="rect">
            <a:avLst/>
          </a:prstGeom>
        </p:spPr>
      </p:pic>
      <p:sp>
        <p:nvSpPr>
          <p:cNvPr id="7" name="Text 4"/>
          <p:cNvSpPr/>
          <p:nvPr/>
        </p:nvSpPr>
        <p:spPr>
          <a:xfrm>
            <a:off x="758309" y="6012061"/>
            <a:ext cx="13113782" cy="346710"/>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309" y="966073"/>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Results and analysis</a:t>
            </a:r>
            <a:endParaRPr lang="en-US" sz="4450" dirty="0"/>
          </a:p>
        </p:txBody>
      </p:sp>
      <p:sp>
        <p:nvSpPr>
          <p:cNvPr id="3" name="Text 1"/>
          <p:cNvSpPr/>
          <p:nvPr/>
        </p:nvSpPr>
        <p:spPr>
          <a:xfrm>
            <a:off x="758309" y="2003703"/>
            <a:ext cx="9280327" cy="570071"/>
          </a:xfrm>
          <a:prstGeom prst="rect">
            <a:avLst/>
          </a:prstGeom>
          <a:noFill/>
          <a:ln/>
        </p:spPr>
        <p:txBody>
          <a:bodyPr wrap="none" lIns="0" tIns="0" rIns="0" bIns="0" rtlCol="0" anchor="t"/>
          <a:lstStyle/>
          <a:p>
            <a:pPr indent="0" marL="0">
              <a:lnSpc>
                <a:spcPts val="4450"/>
              </a:lnSpc>
              <a:buNone/>
            </a:pPr>
            <a:r>
              <a:rPr lang="en-US" sz="3550" b="1" dirty="0">
                <a:solidFill>
                  <a:srgbClr val="9998FF"/>
                </a:solidFill>
                <a:latin typeface="Barlow Bold" pitchFamily="34" charset="0"/>
                <a:ea typeface="Barlow Bold" pitchFamily="34" charset="-122"/>
                <a:cs typeface="Barlow Bold" pitchFamily="34" charset="-120"/>
              </a:rPr>
              <a:t>Enhanced model - Hierarchical decomposition</a:t>
            </a:r>
            <a:endParaRPr lang="en-US" sz="3550" dirty="0"/>
          </a:p>
        </p:txBody>
      </p:sp>
      <p:pic>
        <p:nvPicPr>
          <p:cNvPr id="4" name="Image 0" descr="preencoded.png">    </p:cNvPr>
          <p:cNvPicPr>
            <a:picLocks noChangeAspect="1"/>
          </p:cNvPicPr>
          <p:nvPr/>
        </p:nvPicPr>
        <p:blipFill>
          <a:blip r:embed="rId1"/>
          <a:stretch>
            <a:fillRect/>
          </a:stretch>
        </p:blipFill>
        <p:spPr>
          <a:xfrm>
            <a:off x="758309" y="2898696"/>
            <a:ext cx="4154567" cy="2567702"/>
          </a:xfrm>
          <a:prstGeom prst="rect">
            <a:avLst/>
          </a:prstGeom>
        </p:spPr>
      </p:pic>
      <p:sp>
        <p:nvSpPr>
          <p:cNvPr id="5" name="Text 2"/>
          <p:cNvSpPr/>
          <p:nvPr/>
        </p:nvSpPr>
        <p:spPr>
          <a:xfrm>
            <a:off x="758309" y="5737146"/>
            <a:ext cx="3531037"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Performance Improvements</a:t>
            </a:r>
            <a:endParaRPr lang="en-US" sz="2200" dirty="0"/>
          </a:p>
        </p:txBody>
      </p:sp>
      <p:sp>
        <p:nvSpPr>
          <p:cNvPr id="6" name="Text 3"/>
          <p:cNvSpPr/>
          <p:nvPr/>
        </p:nvSpPr>
        <p:spPr>
          <a:xfrm>
            <a:off x="758309" y="6223278"/>
            <a:ext cx="4154567"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Accuracy increased for complex queries due to modular and staged processing.</a:t>
            </a:r>
            <a:endParaRPr lang="en-US" sz="1700" dirty="0"/>
          </a:p>
        </p:txBody>
      </p:sp>
      <p:pic>
        <p:nvPicPr>
          <p:cNvPr id="7" name="Image 1" descr="preencoded.png">    </p:cNvPr>
          <p:cNvPicPr>
            <a:picLocks noChangeAspect="1"/>
          </p:cNvPicPr>
          <p:nvPr/>
        </p:nvPicPr>
        <p:blipFill>
          <a:blip r:embed="rId2"/>
          <a:stretch>
            <a:fillRect/>
          </a:stretch>
        </p:blipFill>
        <p:spPr>
          <a:xfrm>
            <a:off x="5237798" y="2898696"/>
            <a:ext cx="4154686" cy="2567702"/>
          </a:xfrm>
          <a:prstGeom prst="rect">
            <a:avLst/>
          </a:prstGeom>
        </p:spPr>
      </p:pic>
      <p:sp>
        <p:nvSpPr>
          <p:cNvPr id="8" name="Text 4"/>
          <p:cNvSpPr/>
          <p:nvPr/>
        </p:nvSpPr>
        <p:spPr>
          <a:xfrm>
            <a:off x="5237798" y="573714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Robustness</a:t>
            </a:r>
            <a:endParaRPr lang="en-US" sz="2200" dirty="0"/>
          </a:p>
        </p:txBody>
      </p:sp>
      <p:sp>
        <p:nvSpPr>
          <p:cNvPr id="9" name="Text 5"/>
          <p:cNvSpPr/>
          <p:nvPr/>
        </p:nvSpPr>
        <p:spPr>
          <a:xfrm>
            <a:off x="5237798" y="6223278"/>
            <a:ext cx="4154686"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Errors in one stage localized without propagating to the entire query.</a:t>
            </a:r>
            <a:endParaRPr lang="en-US" sz="1700" dirty="0"/>
          </a:p>
        </p:txBody>
      </p:sp>
      <p:pic>
        <p:nvPicPr>
          <p:cNvPr id="10" name="Image 2" descr="preencoded.png">    </p:cNvPr>
          <p:cNvPicPr>
            <a:picLocks noChangeAspect="1"/>
          </p:cNvPicPr>
          <p:nvPr/>
        </p:nvPicPr>
        <p:blipFill>
          <a:blip r:embed="rId3"/>
          <a:stretch>
            <a:fillRect/>
          </a:stretch>
        </p:blipFill>
        <p:spPr>
          <a:xfrm>
            <a:off x="9717405" y="2898696"/>
            <a:ext cx="4154567" cy="2567702"/>
          </a:xfrm>
          <a:prstGeom prst="rect">
            <a:avLst/>
          </a:prstGeom>
        </p:spPr>
      </p:pic>
      <p:sp>
        <p:nvSpPr>
          <p:cNvPr id="11" name="Text 6"/>
          <p:cNvSpPr/>
          <p:nvPr/>
        </p:nvSpPr>
        <p:spPr>
          <a:xfrm>
            <a:off x="9717405" y="573714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Scalability</a:t>
            </a:r>
            <a:endParaRPr lang="en-US" sz="2200" dirty="0"/>
          </a:p>
        </p:txBody>
      </p:sp>
      <p:sp>
        <p:nvSpPr>
          <p:cNvPr id="12" name="Text 7"/>
          <p:cNvSpPr/>
          <p:nvPr/>
        </p:nvSpPr>
        <p:spPr>
          <a:xfrm>
            <a:off x="9717405" y="6223278"/>
            <a:ext cx="4154567"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More effective handling of complex SQL queries and diverse schemas.</a:t>
            </a: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58309" y="850225"/>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Model Results</a:t>
            </a:r>
            <a:endParaRPr lang="en-US" sz="4450" dirty="0"/>
          </a:p>
        </p:txBody>
      </p:sp>
      <p:sp>
        <p:nvSpPr>
          <p:cNvPr id="3" name="Text 1"/>
          <p:cNvSpPr/>
          <p:nvPr/>
        </p:nvSpPr>
        <p:spPr>
          <a:xfrm>
            <a:off x="758309" y="2104430"/>
            <a:ext cx="3420904" cy="427553"/>
          </a:xfrm>
          <a:prstGeom prst="rect">
            <a:avLst/>
          </a:prstGeom>
          <a:noFill/>
          <a:ln/>
        </p:spPr>
        <p:txBody>
          <a:bodyPr wrap="none" lIns="0" tIns="0" rIns="0" bIns="0" rtlCol="0" anchor="t"/>
          <a:lstStyle/>
          <a:p>
            <a:pPr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Strengths:</a:t>
            </a:r>
            <a:endParaRPr lang="en-US" sz="2650" dirty="0"/>
          </a:p>
        </p:txBody>
      </p:sp>
      <p:sp>
        <p:nvSpPr>
          <p:cNvPr id="4" name="Text 2"/>
          <p:cNvSpPr/>
          <p:nvPr/>
        </p:nvSpPr>
        <p:spPr>
          <a:xfrm>
            <a:off x="758309" y="274855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Modular approach ensures high accuracy for individual components (e.g., SELECT, WHERE).</a:t>
            </a:r>
            <a:endParaRPr lang="en-US" sz="1700" dirty="0"/>
          </a:p>
        </p:txBody>
      </p:sp>
      <p:sp>
        <p:nvSpPr>
          <p:cNvPr id="5" name="Text 3"/>
          <p:cNvSpPr/>
          <p:nvPr/>
        </p:nvSpPr>
        <p:spPr>
          <a:xfrm>
            <a:off x="758309" y="3517702"/>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Handles numeric and text-based conditions with good accuracy.</a:t>
            </a:r>
            <a:endParaRPr lang="en-US" sz="1700" dirty="0"/>
          </a:p>
        </p:txBody>
      </p:sp>
      <p:sp>
        <p:nvSpPr>
          <p:cNvPr id="6" name="Text 4"/>
          <p:cNvSpPr/>
          <p:nvPr/>
        </p:nvSpPr>
        <p:spPr>
          <a:xfrm>
            <a:off x="758309" y="4286845"/>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Reduces syntax errors by systematically assembling SQL queries.</a:t>
            </a:r>
            <a:endParaRPr lang="en-US" sz="1700" dirty="0"/>
          </a:p>
        </p:txBody>
      </p:sp>
      <p:sp>
        <p:nvSpPr>
          <p:cNvPr id="7" name="Text 5"/>
          <p:cNvSpPr/>
          <p:nvPr/>
        </p:nvSpPr>
        <p:spPr>
          <a:xfrm>
            <a:off x="758309" y="5196840"/>
            <a:ext cx="3420904" cy="427553"/>
          </a:xfrm>
          <a:prstGeom prst="rect">
            <a:avLst/>
          </a:prstGeom>
          <a:noFill/>
          <a:ln/>
        </p:spPr>
        <p:txBody>
          <a:bodyPr wrap="none" lIns="0" tIns="0" rIns="0" bIns="0" rtlCol="0" anchor="t"/>
          <a:lstStyle/>
          <a:p>
            <a:pPr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Weaknesses:</a:t>
            </a:r>
            <a:endParaRPr lang="en-US" sz="2650" dirty="0"/>
          </a:p>
        </p:txBody>
      </p:sp>
      <p:sp>
        <p:nvSpPr>
          <p:cNvPr id="8" name="Text 6"/>
          <p:cNvSpPr/>
          <p:nvPr/>
        </p:nvSpPr>
        <p:spPr>
          <a:xfrm>
            <a:off x="758309" y="584096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Some generated queries lack semantic details (e.g., full WHERE clauses).</a:t>
            </a:r>
            <a:endParaRPr lang="en-US" sz="1700" dirty="0"/>
          </a:p>
        </p:txBody>
      </p:sp>
      <p:sp>
        <p:nvSpPr>
          <p:cNvPr id="9" name="Text 7"/>
          <p:cNvSpPr/>
          <p:nvPr/>
        </p:nvSpPr>
        <p:spPr>
          <a:xfrm>
            <a:off x="758309" y="6610112"/>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Improvements are needed in complex schema relationships and multi-table queries.</a:t>
            </a:r>
            <a:endParaRPr lang="en-US" sz="1700" dirty="0"/>
          </a:p>
        </p:txBody>
      </p:sp>
      <p:pic>
        <p:nvPicPr>
          <p:cNvPr id="10" name="Image 0" descr="preencoded.png">    </p:cNvPr>
          <p:cNvPicPr>
            <a:picLocks noChangeAspect="1"/>
          </p:cNvPicPr>
          <p:nvPr/>
        </p:nvPicPr>
        <p:blipFill>
          <a:blip r:embed="rId1"/>
          <a:stretch>
            <a:fillRect/>
          </a:stretch>
        </p:blipFill>
        <p:spPr>
          <a:xfrm>
            <a:off x="7587139" y="2131576"/>
            <a:ext cx="6292572" cy="4430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89848" y="542092"/>
            <a:ext cx="5187672" cy="648414"/>
          </a:xfrm>
          <a:prstGeom prst="rect">
            <a:avLst/>
          </a:prstGeom>
          <a:noFill/>
          <a:ln/>
        </p:spPr>
        <p:txBody>
          <a:bodyPr wrap="none" lIns="0" tIns="0" rIns="0" bIns="0" rtlCol="0" anchor="t"/>
          <a:lstStyle/>
          <a:p>
            <a:pPr indent="0" marL="0">
              <a:lnSpc>
                <a:spcPts val="5100"/>
              </a:lnSpc>
              <a:buNone/>
            </a:pPr>
            <a:r>
              <a:rPr lang="en-US" sz="4050" b="1" dirty="0">
                <a:solidFill>
                  <a:srgbClr val="9998FF"/>
                </a:solidFill>
                <a:latin typeface="Barlow Bold" pitchFamily="34" charset="0"/>
                <a:ea typeface="Barlow Bold" pitchFamily="34" charset="-122"/>
                <a:cs typeface="Barlow Bold" pitchFamily="34" charset="-120"/>
              </a:rPr>
              <a:t>Model Results</a:t>
            </a:r>
            <a:endParaRPr lang="en-US" sz="4050" dirty="0"/>
          </a:p>
        </p:txBody>
      </p:sp>
      <p:sp>
        <p:nvSpPr>
          <p:cNvPr id="3" name="Text 1"/>
          <p:cNvSpPr/>
          <p:nvPr/>
        </p:nvSpPr>
        <p:spPr>
          <a:xfrm>
            <a:off x="689848" y="1683187"/>
            <a:ext cx="2709505" cy="324207"/>
          </a:xfrm>
          <a:prstGeom prst="rect">
            <a:avLst/>
          </a:prstGeom>
          <a:noFill/>
          <a:ln/>
        </p:spPr>
        <p:txBody>
          <a:bodyPr wrap="none" lIns="0" tIns="0" rIns="0" bIns="0" rtlCol="0" anchor="t"/>
          <a:lstStyle/>
          <a:p>
            <a:pPr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Performance Highlights</a:t>
            </a:r>
            <a:endParaRPr lang="en-US" sz="2000" dirty="0"/>
          </a:p>
        </p:txBody>
      </p:sp>
      <p:sp>
        <p:nvSpPr>
          <p:cNvPr id="4" name="Text 2"/>
          <p:cNvSpPr/>
          <p:nvPr/>
        </p:nvSpPr>
        <p:spPr>
          <a:xfrm>
            <a:off x="689848" y="2204442"/>
            <a:ext cx="6384965" cy="630793"/>
          </a:xfrm>
          <a:prstGeom prst="rect">
            <a:avLst/>
          </a:prstGeom>
          <a:noFill/>
          <a:ln/>
        </p:spPr>
        <p:txBody>
          <a:bodyPr wrap="square" lIns="0" tIns="0" rIns="0" bIns="0" rtlCol="0" anchor="t"/>
          <a:lstStyle/>
          <a:p>
            <a:pPr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The enhanced model now achieves higher accuracy as the test queries match the generated queries across various examples.</a:t>
            </a:r>
            <a:endParaRPr lang="en-US" sz="1550" dirty="0"/>
          </a:p>
        </p:txBody>
      </p:sp>
      <p:sp>
        <p:nvSpPr>
          <p:cNvPr id="5" name="Text 3"/>
          <p:cNvSpPr/>
          <p:nvPr/>
        </p:nvSpPr>
        <p:spPr>
          <a:xfrm>
            <a:off x="689848" y="3012638"/>
            <a:ext cx="6384965" cy="946190"/>
          </a:xfrm>
          <a:prstGeom prst="rect">
            <a:avLst/>
          </a:prstGeom>
          <a:noFill/>
          <a:ln/>
        </p:spPr>
        <p:txBody>
          <a:bodyPr wrap="square" lIns="0" tIns="0" rIns="0" bIns="0" rtlCol="0" anchor="t"/>
          <a:lstStyle/>
          <a:p>
            <a:pPr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The enhanced model resolves weaknesses in the baseline model such as: accurate representation of complex clauses, including WHERE, ORDER BY, and GROUP BY.</a:t>
            </a:r>
            <a:endParaRPr lang="en-US" sz="1550" dirty="0"/>
          </a:p>
        </p:txBody>
      </p:sp>
      <p:sp>
        <p:nvSpPr>
          <p:cNvPr id="6" name="Text 4"/>
          <p:cNvSpPr/>
          <p:nvPr/>
        </p:nvSpPr>
        <p:spPr>
          <a:xfrm>
            <a:off x="7563207" y="1683187"/>
            <a:ext cx="3347918" cy="324207"/>
          </a:xfrm>
          <a:prstGeom prst="rect">
            <a:avLst/>
          </a:prstGeom>
          <a:noFill/>
          <a:ln/>
        </p:spPr>
        <p:txBody>
          <a:bodyPr wrap="none" lIns="0" tIns="0" rIns="0" bIns="0" rtlCol="0" anchor="t"/>
          <a:lstStyle/>
          <a:p>
            <a:pPr indent="0" marL="0">
              <a:lnSpc>
                <a:spcPts val="2550"/>
              </a:lnSpc>
              <a:buNone/>
            </a:pPr>
            <a:r>
              <a:rPr lang="en-US" sz="2000" b="1" dirty="0">
                <a:solidFill>
                  <a:srgbClr val="9998FF"/>
                </a:solidFill>
                <a:latin typeface="Barlow Bold" pitchFamily="34" charset="0"/>
                <a:ea typeface="Barlow Bold" pitchFamily="34" charset="-122"/>
                <a:cs typeface="Barlow Bold" pitchFamily="34" charset="-120"/>
              </a:rPr>
              <a:t>Addition of New Components</a:t>
            </a:r>
            <a:endParaRPr lang="en-US" sz="2000" dirty="0"/>
          </a:p>
        </p:txBody>
      </p:sp>
      <p:sp>
        <p:nvSpPr>
          <p:cNvPr id="7" name="Text 5"/>
          <p:cNvSpPr/>
          <p:nvPr/>
        </p:nvSpPr>
        <p:spPr>
          <a:xfrm>
            <a:off x="7563207" y="2204442"/>
            <a:ext cx="6384965" cy="630793"/>
          </a:xfrm>
          <a:prstGeom prst="rect">
            <a:avLst/>
          </a:prstGeom>
          <a:noFill/>
          <a:ln/>
        </p:spPr>
        <p:txBody>
          <a:bodyPr wrap="square" lIns="0" tIns="0" rIns="0" bIns="0" rtlCol="0" anchor="t"/>
          <a:lstStyle/>
          <a:p>
            <a:pPr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The enhanced model will also include ORDER BY clause generation, correctly identifying the sorting field.</a:t>
            </a:r>
            <a:endParaRPr lang="en-US" sz="1550" dirty="0"/>
          </a:p>
        </p:txBody>
      </p:sp>
      <p:sp>
        <p:nvSpPr>
          <p:cNvPr id="8" name="Text 6"/>
          <p:cNvSpPr/>
          <p:nvPr/>
        </p:nvSpPr>
        <p:spPr>
          <a:xfrm>
            <a:off x="7563207" y="3012638"/>
            <a:ext cx="6384965" cy="630793"/>
          </a:xfrm>
          <a:prstGeom prst="rect">
            <a:avLst/>
          </a:prstGeom>
          <a:noFill/>
          <a:ln/>
        </p:spPr>
        <p:txBody>
          <a:bodyPr wrap="square" lIns="0" tIns="0" rIns="0" bIns="0" rtlCol="0" anchor="t"/>
          <a:lstStyle/>
          <a:p>
            <a:pPr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It will also ensures proper grouping of data, particularly in aggregate queries (e.g., COUNT, SUM).</a:t>
            </a:r>
            <a:endParaRPr lang="en-US" sz="1550" dirty="0"/>
          </a:p>
        </p:txBody>
      </p:sp>
      <p:sp>
        <p:nvSpPr>
          <p:cNvPr id="9" name="Text 7"/>
          <p:cNvSpPr/>
          <p:nvPr/>
        </p:nvSpPr>
        <p:spPr>
          <a:xfrm>
            <a:off x="7563207" y="3820835"/>
            <a:ext cx="6384965" cy="630793"/>
          </a:xfrm>
          <a:prstGeom prst="rect">
            <a:avLst/>
          </a:prstGeom>
          <a:noFill/>
          <a:ln/>
        </p:spPr>
        <p:txBody>
          <a:bodyPr wrap="square" lIns="0" tIns="0" rIns="0" bIns="0" rtlCol="0" anchor="t"/>
          <a:lstStyle/>
          <a:p>
            <a:pPr indent="0" marL="0">
              <a:lnSpc>
                <a:spcPts val="2450"/>
              </a:lnSpc>
              <a:buNone/>
            </a:pPr>
            <a:r>
              <a:rPr lang="en-US" sz="1550" dirty="0">
                <a:solidFill>
                  <a:srgbClr val="EEEFF5"/>
                </a:solidFill>
                <a:latin typeface="Montserrat" pitchFamily="34" charset="0"/>
                <a:ea typeface="Montserrat" pitchFamily="34" charset="-122"/>
                <a:cs typeface="Montserrat" pitchFamily="34" charset="-120"/>
              </a:rPr>
              <a:t>Future work includes adding the HAVING clause for filtering grouped results based on conditions.</a:t>
            </a:r>
            <a:endParaRPr lang="en-US" sz="1550" dirty="0"/>
          </a:p>
        </p:txBody>
      </p:sp>
      <p:pic>
        <p:nvPicPr>
          <p:cNvPr id="10" name="Image 0" descr="preencoded.png">    </p:cNvPr>
          <p:cNvPicPr>
            <a:picLocks noChangeAspect="1"/>
          </p:cNvPicPr>
          <p:nvPr/>
        </p:nvPicPr>
        <p:blipFill>
          <a:blip r:embed="rId1"/>
          <a:stretch>
            <a:fillRect/>
          </a:stretch>
        </p:blipFill>
        <p:spPr>
          <a:xfrm>
            <a:off x="689848" y="4850725"/>
            <a:ext cx="13250704" cy="31518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826062"/>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Project Overview</a:t>
            </a:r>
            <a:endParaRPr lang="en-US" sz="4450" dirty="0"/>
          </a:p>
        </p:txBody>
      </p:sp>
      <p:sp>
        <p:nvSpPr>
          <p:cNvPr id="4" name="Shape 1"/>
          <p:cNvSpPr/>
          <p:nvPr/>
        </p:nvSpPr>
        <p:spPr>
          <a:xfrm>
            <a:off x="758309" y="310741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41427" y="3180040"/>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1462326" y="310741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Goal</a:t>
            </a:r>
            <a:endParaRPr lang="en-US" sz="2200" dirty="0"/>
          </a:p>
        </p:txBody>
      </p:sp>
      <p:sp>
        <p:nvSpPr>
          <p:cNvPr id="7" name="Text 4"/>
          <p:cNvSpPr/>
          <p:nvPr/>
        </p:nvSpPr>
        <p:spPr>
          <a:xfrm>
            <a:off x="1462326" y="3593544"/>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Develop LLM for SQL code generation from natural language.</a:t>
            </a:r>
            <a:endParaRPr lang="en-US" sz="1700" dirty="0"/>
          </a:p>
        </p:txBody>
      </p:sp>
      <p:sp>
        <p:nvSpPr>
          <p:cNvPr id="8" name="Shape 5"/>
          <p:cNvSpPr/>
          <p:nvPr/>
        </p:nvSpPr>
        <p:spPr>
          <a:xfrm>
            <a:off x="4680347" y="310741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9" name="Text 6"/>
          <p:cNvSpPr/>
          <p:nvPr/>
        </p:nvSpPr>
        <p:spPr>
          <a:xfrm>
            <a:off x="4828223" y="3180040"/>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5384363" y="3107412"/>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Challenges</a:t>
            </a:r>
            <a:endParaRPr lang="en-US" sz="2200" dirty="0"/>
          </a:p>
        </p:txBody>
      </p:sp>
      <p:sp>
        <p:nvSpPr>
          <p:cNvPr id="11" name="Text 8"/>
          <p:cNvSpPr/>
          <p:nvPr/>
        </p:nvSpPr>
        <p:spPr>
          <a:xfrm>
            <a:off x="5384363" y="3593544"/>
            <a:ext cx="3001447"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Ensure code security, modularity, and maintainability.</a:t>
            </a:r>
            <a:endParaRPr lang="en-US" sz="1700" dirty="0"/>
          </a:p>
        </p:txBody>
      </p:sp>
      <p:sp>
        <p:nvSpPr>
          <p:cNvPr id="12" name="Shape 9"/>
          <p:cNvSpPr/>
          <p:nvPr/>
        </p:nvSpPr>
        <p:spPr>
          <a:xfrm>
            <a:off x="758309" y="5093970"/>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3" name="Text 10"/>
          <p:cNvSpPr/>
          <p:nvPr/>
        </p:nvSpPr>
        <p:spPr>
          <a:xfrm>
            <a:off x="909638" y="5166598"/>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1462326" y="509397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Significance</a:t>
            </a:r>
            <a:endParaRPr lang="en-US" sz="2200" dirty="0"/>
          </a:p>
        </p:txBody>
      </p:sp>
      <p:sp>
        <p:nvSpPr>
          <p:cNvPr id="15" name="Text 12"/>
          <p:cNvSpPr/>
          <p:nvPr/>
        </p:nvSpPr>
        <p:spPr>
          <a:xfrm>
            <a:off x="1462326" y="5580102"/>
            <a:ext cx="6923365"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Improve long-term usability of automated code generation.</a:t>
            </a:r>
            <a:endParaRPr lang="en-US" sz="1700" dirty="0"/>
          </a:p>
        </p:txBody>
      </p:sp>
      <p:sp>
        <p:nvSpPr>
          <p:cNvPr id="16" name="Text 13"/>
          <p:cNvSpPr/>
          <p:nvPr/>
        </p:nvSpPr>
        <p:spPr>
          <a:xfrm>
            <a:off x="1462326" y="6056709"/>
            <a:ext cx="6923365"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Secure, reusable and maintainable code.</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52820" y="512921"/>
            <a:ext cx="4908947" cy="613529"/>
          </a:xfrm>
          <a:prstGeom prst="rect">
            <a:avLst/>
          </a:prstGeom>
          <a:noFill/>
          <a:ln/>
        </p:spPr>
        <p:txBody>
          <a:bodyPr wrap="none" lIns="0" tIns="0" rIns="0" bIns="0" rtlCol="0" anchor="t"/>
          <a:lstStyle/>
          <a:p>
            <a:pPr indent="0" marL="0">
              <a:lnSpc>
                <a:spcPts val="4800"/>
              </a:lnSpc>
              <a:buNone/>
            </a:pPr>
            <a:r>
              <a:rPr lang="en-US" sz="3850" b="1" dirty="0">
                <a:solidFill>
                  <a:srgbClr val="9998FF"/>
                </a:solidFill>
                <a:latin typeface="Barlow Bold" pitchFamily="34" charset="0"/>
                <a:ea typeface="Barlow Bold" pitchFamily="34" charset="-122"/>
                <a:cs typeface="Barlow Bold" pitchFamily="34" charset="-120"/>
              </a:rPr>
              <a:t>Results and analysis</a:t>
            </a:r>
            <a:endParaRPr lang="en-US" sz="3850" dirty="0"/>
          </a:p>
        </p:txBody>
      </p:sp>
      <p:sp>
        <p:nvSpPr>
          <p:cNvPr id="3" name="Text 1"/>
          <p:cNvSpPr/>
          <p:nvPr/>
        </p:nvSpPr>
        <p:spPr>
          <a:xfrm>
            <a:off x="652820" y="1406247"/>
            <a:ext cx="3927158" cy="490776"/>
          </a:xfrm>
          <a:prstGeom prst="rect">
            <a:avLst/>
          </a:prstGeom>
          <a:noFill/>
          <a:ln/>
        </p:spPr>
        <p:txBody>
          <a:bodyPr wrap="none" lIns="0" tIns="0" rIns="0" bIns="0" rtlCol="0" anchor="t"/>
          <a:lstStyle/>
          <a:p>
            <a:pPr indent="0" marL="0">
              <a:lnSpc>
                <a:spcPts val="3850"/>
              </a:lnSpc>
              <a:buNone/>
            </a:pPr>
            <a:r>
              <a:rPr lang="en-US" sz="3050" b="1" dirty="0">
                <a:solidFill>
                  <a:srgbClr val="9998FF"/>
                </a:solidFill>
                <a:latin typeface="Barlow Bold" pitchFamily="34" charset="0"/>
                <a:ea typeface="Barlow Bold" pitchFamily="34" charset="-122"/>
                <a:cs typeface="Barlow Bold" pitchFamily="34" charset="-120"/>
              </a:rPr>
              <a:t>Performance Measure</a:t>
            </a:r>
            <a:endParaRPr lang="en-US" sz="3050" dirty="0"/>
          </a:p>
        </p:txBody>
      </p:sp>
      <p:sp>
        <p:nvSpPr>
          <p:cNvPr id="4" name="Shape 2"/>
          <p:cNvSpPr/>
          <p:nvPr/>
        </p:nvSpPr>
        <p:spPr>
          <a:xfrm>
            <a:off x="652820" y="2176820"/>
            <a:ext cx="13324761" cy="1417439"/>
          </a:xfrm>
          <a:prstGeom prst="roundRect">
            <a:avLst>
              <a:gd name="adj" fmla="val 11844"/>
            </a:avLst>
          </a:prstGeom>
          <a:solidFill>
            <a:srgbClr val="032349"/>
          </a:solidFill>
          <a:ln/>
        </p:spPr>
      </p:sp>
      <p:pic>
        <p:nvPicPr>
          <p:cNvPr id="5" name="Image 0" descr="preencoded.png">    </p:cNvPr>
          <p:cNvPicPr>
            <a:picLocks noChangeAspect="1"/>
          </p:cNvPicPr>
          <p:nvPr/>
        </p:nvPicPr>
        <p:blipFill>
          <a:blip r:embed="rId1"/>
          <a:stretch>
            <a:fillRect/>
          </a:stretch>
        </p:blipFill>
        <p:spPr>
          <a:xfrm>
            <a:off x="839272" y="2459950"/>
            <a:ext cx="233124" cy="186452"/>
          </a:xfrm>
          <a:prstGeom prst="rect">
            <a:avLst/>
          </a:prstGeom>
        </p:spPr>
      </p:pic>
      <p:sp>
        <p:nvSpPr>
          <p:cNvPr id="6" name="Text 3"/>
          <p:cNvSpPr/>
          <p:nvPr/>
        </p:nvSpPr>
        <p:spPr>
          <a:xfrm>
            <a:off x="1258848" y="2409825"/>
            <a:ext cx="12532281" cy="298490"/>
          </a:xfrm>
          <a:prstGeom prst="rect">
            <a:avLst/>
          </a:prstGeom>
          <a:noFill/>
          <a:ln/>
        </p:spPr>
        <p:txBody>
          <a:bodyPr wrap="none" lIns="0" tIns="0" rIns="0" bIns="0" rtlCol="0" anchor="t"/>
          <a:lstStyle/>
          <a:p>
            <a:pPr algn="l" lvl="1" marL="685800" indent="-342900">
              <a:lnSpc>
                <a:spcPts val="2350"/>
              </a:lnSpc>
              <a:buSzPct val="100000"/>
              <a:buChar char="•"/>
            </a:pPr>
            <a:r>
              <a:rPr lang="en-US" sz="1450" b="1" dirty="0">
                <a:solidFill>
                  <a:srgbClr val="FFFFFF"/>
                </a:solidFill>
                <a:latin typeface="Montserrat" pitchFamily="34" charset="0"/>
                <a:ea typeface="Montserrat" pitchFamily="34" charset="-122"/>
                <a:cs typeface="Montserrat" pitchFamily="34" charset="-120"/>
              </a:rPr>
              <a:t>90-100%</a:t>
            </a:r>
            <a:pPr algn="l" lvl="1" indent="0" marL="0">
              <a:lnSpc>
                <a:spcPts val="2350"/>
              </a:lnSpc>
              <a:buNone/>
            </a:pPr>
            <a:r>
              <a:rPr lang="en-US" sz="1450" dirty="0">
                <a:solidFill>
                  <a:srgbClr val="FFFFFF"/>
                </a:solidFill>
                <a:latin typeface="Montserrat" pitchFamily="34" charset="0"/>
                <a:ea typeface="Montserrat" pitchFamily="34" charset="-122"/>
                <a:cs typeface="Montserrat" pitchFamily="34" charset="-120"/>
              </a:rPr>
              <a:t>: High similarity, likely correct query.</a:t>
            </a:r>
            <a:endParaRPr lang="en-US" sz="1450" dirty="0"/>
          </a:p>
        </p:txBody>
      </p:sp>
      <p:sp>
        <p:nvSpPr>
          <p:cNvPr id="7" name="Text 4"/>
          <p:cNvSpPr/>
          <p:nvPr/>
        </p:nvSpPr>
        <p:spPr>
          <a:xfrm>
            <a:off x="1258848" y="2773561"/>
            <a:ext cx="12532281" cy="298490"/>
          </a:xfrm>
          <a:prstGeom prst="rect">
            <a:avLst/>
          </a:prstGeom>
          <a:noFill/>
          <a:ln/>
        </p:spPr>
        <p:txBody>
          <a:bodyPr wrap="none" lIns="0" tIns="0" rIns="0" bIns="0" rtlCol="0" anchor="t"/>
          <a:lstStyle/>
          <a:p>
            <a:pPr algn="l" lvl="1" marL="685800" indent="-342900">
              <a:lnSpc>
                <a:spcPts val="2350"/>
              </a:lnSpc>
              <a:buSzPct val="100000"/>
              <a:buChar char="•"/>
            </a:pPr>
            <a:r>
              <a:rPr lang="en-US" sz="1450" b="1" dirty="0">
                <a:solidFill>
                  <a:srgbClr val="FFFFFF"/>
                </a:solidFill>
                <a:latin typeface="Montserrat" pitchFamily="34" charset="0"/>
                <a:ea typeface="Montserrat" pitchFamily="34" charset="-122"/>
                <a:cs typeface="Montserrat" pitchFamily="34" charset="-120"/>
              </a:rPr>
              <a:t>70-89%</a:t>
            </a:r>
            <a:pPr algn="l" lvl="1" indent="0" marL="0">
              <a:lnSpc>
                <a:spcPts val="2350"/>
              </a:lnSpc>
              <a:buNone/>
            </a:pPr>
            <a:r>
              <a:rPr lang="en-US" sz="1450" dirty="0">
                <a:solidFill>
                  <a:srgbClr val="FFFFFF"/>
                </a:solidFill>
                <a:latin typeface="Montserrat" pitchFamily="34" charset="0"/>
                <a:ea typeface="Montserrat" pitchFamily="34" charset="-122"/>
                <a:cs typeface="Montserrat" pitchFamily="34" charset="-120"/>
              </a:rPr>
              <a:t>: Moderate similarity, possible minor errors.</a:t>
            </a:r>
            <a:endParaRPr lang="en-US" sz="1450" dirty="0"/>
          </a:p>
        </p:txBody>
      </p:sp>
      <p:sp>
        <p:nvSpPr>
          <p:cNvPr id="8" name="Text 5"/>
          <p:cNvSpPr/>
          <p:nvPr/>
        </p:nvSpPr>
        <p:spPr>
          <a:xfrm>
            <a:off x="1258848" y="3137297"/>
            <a:ext cx="12532281" cy="298490"/>
          </a:xfrm>
          <a:prstGeom prst="rect">
            <a:avLst/>
          </a:prstGeom>
          <a:noFill/>
          <a:ln/>
        </p:spPr>
        <p:txBody>
          <a:bodyPr wrap="none" lIns="0" tIns="0" rIns="0" bIns="0" rtlCol="0" anchor="t"/>
          <a:lstStyle/>
          <a:p>
            <a:pPr algn="l" lvl="1" marL="685800" indent="-342900">
              <a:lnSpc>
                <a:spcPts val="2350"/>
              </a:lnSpc>
              <a:buSzPct val="100000"/>
              <a:buChar char="•"/>
            </a:pPr>
            <a:r>
              <a:rPr lang="en-US" sz="1450" b="1" dirty="0">
                <a:solidFill>
                  <a:srgbClr val="FFFFFF"/>
                </a:solidFill>
                <a:latin typeface="Montserrat" pitchFamily="34" charset="0"/>
                <a:ea typeface="Montserrat" pitchFamily="34" charset="-122"/>
                <a:cs typeface="Montserrat" pitchFamily="34" charset="-120"/>
              </a:rPr>
              <a:t>Below 70%</a:t>
            </a:r>
            <a:pPr algn="l" lvl="1" indent="0" marL="0">
              <a:lnSpc>
                <a:spcPts val="2350"/>
              </a:lnSpc>
              <a:buNone/>
            </a:pPr>
            <a:r>
              <a:rPr lang="en-US" sz="1450" dirty="0">
                <a:solidFill>
                  <a:srgbClr val="FFFFFF"/>
                </a:solidFill>
                <a:latin typeface="Montserrat" pitchFamily="34" charset="0"/>
                <a:ea typeface="Montserrat" pitchFamily="34" charset="-122"/>
                <a:cs typeface="Montserrat" pitchFamily="34" charset="-120"/>
              </a:rPr>
              <a:t>: Low similarity, significant discrepancies.</a:t>
            </a:r>
            <a:endParaRPr lang="en-US" sz="1450" dirty="0"/>
          </a:p>
        </p:txBody>
      </p:sp>
      <p:sp>
        <p:nvSpPr>
          <p:cNvPr id="9" name="Text 6"/>
          <p:cNvSpPr/>
          <p:nvPr/>
        </p:nvSpPr>
        <p:spPr>
          <a:xfrm>
            <a:off x="652820" y="3990499"/>
            <a:ext cx="2454473" cy="306824"/>
          </a:xfrm>
          <a:prstGeom prst="rect">
            <a:avLst/>
          </a:prstGeom>
          <a:noFill/>
          <a:ln/>
        </p:spPr>
        <p:txBody>
          <a:bodyPr wrap="none" lIns="0" tIns="0" rIns="0" bIns="0" rtlCol="0" anchor="t"/>
          <a:lstStyle/>
          <a:p>
            <a:pPr indent="0" marL="0">
              <a:lnSpc>
                <a:spcPts val="2400"/>
              </a:lnSpc>
              <a:buNone/>
            </a:pPr>
            <a:r>
              <a:rPr lang="en-US" sz="1900" b="1" dirty="0">
                <a:solidFill>
                  <a:srgbClr val="9998FF"/>
                </a:solidFill>
                <a:latin typeface="Barlow Bold" pitchFamily="34" charset="0"/>
                <a:ea typeface="Barlow Bold" pitchFamily="34" charset="-122"/>
                <a:cs typeface="Barlow Bold" pitchFamily="34" charset="-120"/>
              </a:rPr>
              <a:t>Baseline Model</a:t>
            </a:r>
            <a:endParaRPr lang="en-US" sz="1900" dirty="0"/>
          </a:p>
        </p:txBody>
      </p:sp>
      <p:sp>
        <p:nvSpPr>
          <p:cNvPr id="10" name="Text 7"/>
          <p:cNvSpPr/>
          <p:nvPr/>
        </p:nvSpPr>
        <p:spPr>
          <a:xfrm>
            <a:off x="652820" y="4483775"/>
            <a:ext cx="6434852" cy="59697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Achieved high accuracy on simple queries, but struggled with complex multi-clause statements.</a:t>
            </a:r>
            <a:endParaRPr lang="en-US" sz="1450" dirty="0"/>
          </a:p>
        </p:txBody>
      </p:sp>
      <p:pic>
        <p:nvPicPr>
          <p:cNvPr id="11" name="Image 1" descr="preencoded.png">    </p:cNvPr>
          <p:cNvPicPr>
            <a:picLocks noChangeAspect="1"/>
          </p:cNvPicPr>
          <p:nvPr/>
        </p:nvPicPr>
        <p:blipFill>
          <a:blip r:embed="rId2"/>
          <a:stretch>
            <a:fillRect/>
          </a:stretch>
        </p:blipFill>
        <p:spPr>
          <a:xfrm>
            <a:off x="652820" y="5290542"/>
            <a:ext cx="6434852" cy="1295043"/>
          </a:xfrm>
          <a:prstGeom prst="rect">
            <a:avLst/>
          </a:prstGeom>
        </p:spPr>
      </p:pic>
      <p:sp>
        <p:nvSpPr>
          <p:cNvPr id="12" name="Text 8"/>
          <p:cNvSpPr/>
          <p:nvPr/>
        </p:nvSpPr>
        <p:spPr>
          <a:xfrm>
            <a:off x="7550348" y="3990499"/>
            <a:ext cx="2454473" cy="306824"/>
          </a:xfrm>
          <a:prstGeom prst="rect">
            <a:avLst/>
          </a:prstGeom>
          <a:noFill/>
          <a:ln/>
        </p:spPr>
        <p:txBody>
          <a:bodyPr wrap="none" lIns="0" tIns="0" rIns="0" bIns="0" rtlCol="0" anchor="t"/>
          <a:lstStyle/>
          <a:p>
            <a:pPr indent="0" marL="0">
              <a:lnSpc>
                <a:spcPts val="2400"/>
              </a:lnSpc>
              <a:buNone/>
            </a:pPr>
            <a:r>
              <a:rPr lang="en-US" sz="1900" b="1" dirty="0">
                <a:solidFill>
                  <a:srgbClr val="9998FF"/>
                </a:solidFill>
                <a:latin typeface="Barlow Bold" pitchFamily="34" charset="0"/>
                <a:ea typeface="Barlow Bold" pitchFamily="34" charset="-122"/>
                <a:cs typeface="Barlow Bold" pitchFamily="34" charset="-120"/>
              </a:rPr>
              <a:t>Enhanced Model</a:t>
            </a:r>
            <a:endParaRPr lang="en-US" sz="1900" dirty="0"/>
          </a:p>
        </p:txBody>
      </p:sp>
      <p:sp>
        <p:nvSpPr>
          <p:cNvPr id="13" name="Text 9"/>
          <p:cNvSpPr/>
          <p:nvPr/>
        </p:nvSpPr>
        <p:spPr>
          <a:xfrm>
            <a:off x="7550348" y="4483775"/>
            <a:ext cx="6434852" cy="59697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Maintained high accuracy across both simple and complex queries by leveraging modular predictions.</a:t>
            </a:r>
            <a:endParaRPr lang="en-US" sz="1450" dirty="0"/>
          </a:p>
        </p:txBody>
      </p:sp>
      <p:pic>
        <p:nvPicPr>
          <p:cNvPr id="14" name="Image 2" descr="preencoded.png">    </p:cNvPr>
          <p:cNvPicPr>
            <a:picLocks noChangeAspect="1"/>
          </p:cNvPicPr>
          <p:nvPr/>
        </p:nvPicPr>
        <p:blipFill>
          <a:blip r:embed="rId3"/>
          <a:stretch>
            <a:fillRect/>
          </a:stretch>
        </p:blipFill>
        <p:spPr>
          <a:xfrm>
            <a:off x="7550348" y="5290542"/>
            <a:ext cx="6434852" cy="23924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788789"/>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Conclusions</a:t>
            </a:r>
            <a:endParaRPr lang="en-US" sz="4450" dirty="0"/>
          </a:p>
        </p:txBody>
      </p:sp>
      <p:sp>
        <p:nvSpPr>
          <p:cNvPr id="4" name="Text 1"/>
          <p:cNvSpPr/>
          <p:nvPr/>
        </p:nvSpPr>
        <p:spPr>
          <a:xfrm>
            <a:off x="758309" y="2042993"/>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Baseline Model</a:t>
            </a:r>
            <a:endParaRPr lang="en-US" sz="2200" dirty="0"/>
          </a:p>
        </p:txBody>
      </p:sp>
      <p:sp>
        <p:nvSpPr>
          <p:cNvPr id="5" name="Text 2"/>
          <p:cNvSpPr/>
          <p:nvPr/>
        </p:nvSpPr>
        <p:spPr>
          <a:xfrm>
            <a:off x="758309" y="2615803"/>
            <a:ext cx="3549372" cy="242697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T5 showed promise but was limited by memory usage and accuracy on complex queries. Non-modular approach led to difficulties in maintaining and debugging generated SQL queries.</a:t>
            </a:r>
            <a:endParaRPr lang="en-US" sz="1700" dirty="0"/>
          </a:p>
        </p:txBody>
      </p:sp>
      <p:sp>
        <p:nvSpPr>
          <p:cNvPr id="6" name="Text 3"/>
          <p:cNvSpPr/>
          <p:nvPr/>
        </p:nvSpPr>
        <p:spPr>
          <a:xfrm>
            <a:off x="4843939" y="2042993"/>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Enhanced Model</a:t>
            </a:r>
            <a:endParaRPr lang="en-US" sz="2200" dirty="0"/>
          </a:p>
        </p:txBody>
      </p:sp>
      <p:sp>
        <p:nvSpPr>
          <p:cNvPr id="7" name="Text 4"/>
          <p:cNvSpPr/>
          <p:nvPr/>
        </p:nvSpPr>
        <p:spPr>
          <a:xfrm>
            <a:off x="4843939" y="2615803"/>
            <a:ext cx="3549372"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Hierarchical decomposition significantly improved modularity and accuracy. Errors localized to specific stages, enhancing debugging and overall robustness.</a:t>
            </a:r>
            <a:endParaRPr lang="en-US" sz="1700" dirty="0"/>
          </a:p>
        </p:txBody>
      </p:sp>
      <p:sp>
        <p:nvSpPr>
          <p:cNvPr id="8" name="Shape 5"/>
          <p:cNvSpPr/>
          <p:nvPr/>
        </p:nvSpPr>
        <p:spPr>
          <a:xfrm>
            <a:off x="758309" y="5481399"/>
            <a:ext cx="7627382" cy="1959412"/>
          </a:xfrm>
          <a:prstGeom prst="roundRect">
            <a:avLst>
              <a:gd name="adj" fmla="val 9952"/>
            </a:avLst>
          </a:prstGeom>
          <a:solidFill>
            <a:srgbClr val="282C32"/>
          </a:solidFill>
          <a:ln/>
          <a:effectLst>
            <a:outerShdw sx="100000" sy="100000" kx="0" ky="0" algn="bl" rotWithShape="0" blurRad="53340" dist="26670" dir="13500000">
              <a:srgbClr val="ffffff">
                <a:alpha val="10000"/>
              </a:srgbClr>
            </a:outerShdw>
          </a:effectLst>
        </p:spPr>
      </p:sp>
      <p:sp>
        <p:nvSpPr>
          <p:cNvPr id="9" name="Text 6"/>
          <p:cNvSpPr/>
          <p:nvPr/>
        </p:nvSpPr>
        <p:spPr>
          <a:xfrm>
            <a:off x="974884" y="56979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Impact</a:t>
            </a:r>
            <a:endParaRPr lang="en-US" sz="2200" dirty="0"/>
          </a:p>
        </p:txBody>
      </p:sp>
      <p:sp>
        <p:nvSpPr>
          <p:cNvPr id="10" name="Text 7"/>
          <p:cNvSpPr/>
          <p:nvPr/>
        </p:nvSpPr>
        <p:spPr>
          <a:xfrm>
            <a:off x="974884" y="6184106"/>
            <a:ext cx="7194233"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Modular and secure SQL generation addresses critical gaps in existing models. Improved maintainability makes the approach viable for real-world applications.</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98778" y="548997"/>
            <a:ext cx="5253990" cy="656749"/>
          </a:xfrm>
          <a:prstGeom prst="rect">
            <a:avLst/>
          </a:prstGeom>
          <a:noFill/>
          <a:ln/>
        </p:spPr>
        <p:txBody>
          <a:bodyPr wrap="none" lIns="0" tIns="0" rIns="0" bIns="0" rtlCol="0" anchor="t"/>
          <a:lstStyle/>
          <a:p>
            <a:pPr indent="0" marL="0">
              <a:lnSpc>
                <a:spcPts val="5150"/>
              </a:lnSpc>
              <a:buNone/>
            </a:pPr>
            <a:r>
              <a:rPr lang="en-US" sz="4100" b="1" dirty="0">
                <a:solidFill>
                  <a:srgbClr val="9998FF"/>
                </a:solidFill>
                <a:latin typeface="Barlow Bold" pitchFamily="34" charset="0"/>
                <a:ea typeface="Barlow Bold" pitchFamily="34" charset="-122"/>
                <a:cs typeface="Barlow Bold" pitchFamily="34" charset="-120"/>
              </a:rPr>
              <a:t>Future Work</a:t>
            </a:r>
            <a:endParaRPr lang="en-US" sz="4100" dirty="0"/>
          </a:p>
        </p:txBody>
      </p:sp>
      <p:pic>
        <p:nvPicPr>
          <p:cNvPr id="3" name="Image 0" descr="preencoded.png">    </p:cNvPr>
          <p:cNvPicPr>
            <a:picLocks noChangeAspect="1"/>
          </p:cNvPicPr>
          <p:nvPr/>
        </p:nvPicPr>
        <p:blipFill>
          <a:blip r:embed="rId1"/>
          <a:stretch>
            <a:fillRect/>
          </a:stretch>
        </p:blipFill>
        <p:spPr>
          <a:xfrm>
            <a:off x="698778" y="1604963"/>
            <a:ext cx="6466642" cy="3996571"/>
          </a:xfrm>
          <a:prstGeom prst="rect">
            <a:avLst/>
          </a:prstGeom>
        </p:spPr>
      </p:pic>
      <p:sp>
        <p:nvSpPr>
          <p:cNvPr id="4" name="Text 1"/>
          <p:cNvSpPr/>
          <p:nvPr/>
        </p:nvSpPr>
        <p:spPr>
          <a:xfrm>
            <a:off x="698778" y="5851088"/>
            <a:ext cx="2626995" cy="328255"/>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Short-Term Goals</a:t>
            </a:r>
            <a:endParaRPr lang="en-US" sz="2050" dirty="0"/>
          </a:p>
        </p:txBody>
      </p:sp>
      <p:sp>
        <p:nvSpPr>
          <p:cNvPr id="5" name="Text 2"/>
          <p:cNvSpPr/>
          <p:nvPr/>
        </p:nvSpPr>
        <p:spPr>
          <a:xfrm>
            <a:off x="698778" y="6299121"/>
            <a:ext cx="6466642" cy="31944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Implement specialized models for SQL components.</a:t>
            </a:r>
            <a:endParaRPr lang="en-US" sz="1550" dirty="0"/>
          </a:p>
        </p:txBody>
      </p:sp>
      <p:sp>
        <p:nvSpPr>
          <p:cNvPr id="6" name="Text 3"/>
          <p:cNvSpPr/>
          <p:nvPr/>
        </p:nvSpPr>
        <p:spPr>
          <a:xfrm>
            <a:off x="698778" y="6688336"/>
            <a:ext cx="6466642" cy="31944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Integrate a parser to validate generated queries.</a:t>
            </a:r>
            <a:endParaRPr lang="en-US" sz="1550" dirty="0"/>
          </a:p>
        </p:txBody>
      </p:sp>
      <p:sp>
        <p:nvSpPr>
          <p:cNvPr id="7" name="Text 4"/>
          <p:cNvSpPr/>
          <p:nvPr/>
        </p:nvSpPr>
        <p:spPr>
          <a:xfrm>
            <a:off x="698778" y="7077551"/>
            <a:ext cx="6466642" cy="31944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Extend evaluation beyond Fuzz Ratio.</a:t>
            </a:r>
            <a:endParaRPr lang="en-US" sz="1550" dirty="0"/>
          </a:p>
        </p:txBody>
      </p:sp>
      <p:pic>
        <p:nvPicPr>
          <p:cNvPr id="8" name="Image 1" descr="preencoded.png">    </p:cNvPr>
          <p:cNvPicPr>
            <a:picLocks noChangeAspect="1"/>
          </p:cNvPicPr>
          <p:nvPr/>
        </p:nvPicPr>
        <p:blipFill>
          <a:blip r:embed="rId2"/>
          <a:stretch>
            <a:fillRect/>
          </a:stretch>
        </p:blipFill>
        <p:spPr>
          <a:xfrm>
            <a:off x="7464862" y="1604963"/>
            <a:ext cx="6466761" cy="3996690"/>
          </a:xfrm>
          <a:prstGeom prst="rect">
            <a:avLst/>
          </a:prstGeom>
        </p:spPr>
      </p:pic>
      <p:sp>
        <p:nvSpPr>
          <p:cNvPr id="9" name="Text 5"/>
          <p:cNvSpPr/>
          <p:nvPr/>
        </p:nvSpPr>
        <p:spPr>
          <a:xfrm>
            <a:off x="7464862" y="5851208"/>
            <a:ext cx="2626995" cy="328255"/>
          </a:xfrm>
          <a:prstGeom prst="rect">
            <a:avLst/>
          </a:prstGeom>
          <a:noFill/>
          <a:ln/>
        </p:spPr>
        <p:txBody>
          <a:bodyPr wrap="none" lIns="0" tIns="0" rIns="0" bIns="0" rtlCol="0" anchor="t"/>
          <a:lstStyle/>
          <a:p>
            <a:pPr algn="l" indent="0" marL="0">
              <a:lnSpc>
                <a:spcPts val="2550"/>
              </a:lnSpc>
              <a:buNone/>
            </a:pPr>
            <a:r>
              <a:rPr lang="en-US" sz="2050" b="1" dirty="0">
                <a:solidFill>
                  <a:srgbClr val="EEEFF5"/>
                </a:solidFill>
                <a:latin typeface="Barlow Bold" pitchFamily="34" charset="0"/>
                <a:ea typeface="Barlow Bold" pitchFamily="34" charset="-122"/>
                <a:cs typeface="Barlow Bold" pitchFamily="34" charset="-120"/>
              </a:rPr>
              <a:t>Long-Term Goals</a:t>
            </a:r>
            <a:endParaRPr lang="en-US" sz="2050" dirty="0"/>
          </a:p>
        </p:txBody>
      </p:sp>
      <p:sp>
        <p:nvSpPr>
          <p:cNvPr id="10" name="Text 6"/>
          <p:cNvSpPr/>
          <p:nvPr/>
        </p:nvSpPr>
        <p:spPr>
          <a:xfrm>
            <a:off x="7464862" y="6299240"/>
            <a:ext cx="6466761" cy="63888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Address sampling issues to improve consistency across components.</a:t>
            </a:r>
            <a:endParaRPr lang="en-US" sz="1550" dirty="0"/>
          </a:p>
        </p:txBody>
      </p:sp>
      <p:sp>
        <p:nvSpPr>
          <p:cNvPr id="11" name="Text 7"/>
          <p:cNvSpPr/>
          <p:nvPr/>
        </p:nvSpPr>
        <p:spPr>
          <a:xfrm>
            <a:off x="7464862" y="7007900"/>
            <a:ext cx="6466761" cy="319445"/>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Explore more powerful models like Codex or BERT.</a:t>
            </a:r>
            <a:endParaRPr lang="en-US" sz="1550" dirty="0"/>
          </a:p>
        </p:txBody>
      </p:sp>
      <p:sp>
        <p:nvSpPr>
          <p:cNvPr id="12" name="Text 8"/>
          <p:cNvSpPr/>
          <p:nvPr/>
        </p:nvSpPr>
        <p:spPr>
          <a:xfrm>
            <a:off x="7464862" y="7397115"/>
            <a:ext cx="6466761" cy="63888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Adapt the model to handle larger datasets and complex schemas.</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96967" y="391716"/>
            <a:ext cx="3737134" cy="467082"/>
          </a:xfrm>
          <a:prstGeom prst="rect">
            <a:avLst/>
          </a:prstGeom>
          <a:noFill/>
          <a:ln/>
        </p:spPr>
        <p:txBody>
          <a:bodyPr wrap="none" lIns="0" tIns="0" rIns="0" bIns="0" rtlCol="0" anchor="t"/>
          <a:lstStyle/>
          <a:p>
            <a:pPr indent="0" marL="0">
              <a:lnSpc>
                <a:spcPts val="3650"/>
              </a:lnSpc>
              <a:buNone/>
            </a:pPr>
            <a:r>
              <a:rPr lang="en-US" sz="2900" b="1" dirty="0">
                <a:solidFill>
                  <a:srgbClr val="9998FF"/>
                </a:solidFill>
                <a:latin typeface="Barlow Bold" pitchFamily="34" charset="0"/>
                <a:ea typeface="Barlow Bold" pitchFamily="34" charset="-122"/>
                <a:cs typeface="Barlow Bold" pitchFamily="34" charset="-120"/>
              </a:rPr>
              <a:t>References</a:t>
            </a:r>
            <a:endParaRPr lang="en-US" sz="2900" dirty="0"/>
          </a:p>
        </p:txBody>
      </p:sp>
      <p:sp>
        <p:nvSpPr>
          <p:cNvPr id="3" name="Shape 1"/>
          <p:cNvSpPr/>
          <p:nvPr/>
        </p:nvSpPr>
        <p:spPr>
          <a:xfrm>
            <a:off x="496967" y="1231463"/>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4" name="Text 2"/>
          <p:cNvSpPr/>
          <p:nvPr/>
        </p:nvSpPr>
        <p:spPr>
          <a:xfrm>
            <a:off x="616982" y="1279088"/>
            <a:ext cx="79415"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1</a:t>
            </a:r>
            <a:endParaRPr lang="en-US" sz="1750" dirty="0"/>
          </a:p>
        </p:txBody>
      </p:sp>
      <p:sp>
        <p:nvSpPr>
          <p:cNvPr id="5" name="Text 3"/>
          <p:cNvSpPr/>
          <p:nvPr/>
        </p:nvSpPr>
        <p:spPr>
          <a:xfrm>
            <a:off x="958334" y="1231463"/>
            <a:ext cx="1868567"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T5</a:t>
            </a:r>
            <a:endParaRPr lang="en-US" sz="1450" dirty="0"/>
          </a:p>
        </p:txBody>
      </p:sp>
      <p:sp>
        <p:nvSpPr>
          <p:cNvPr id="6" name="Text 4"/>
          <p:cNvSpPr/>
          <p:nvPr/>
        </p:nvSpPr>
        <p:spPr>
          <a:xfrm>
            <a:off x="958334" y="1550075"/>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(n.d.). unknown link</a:t>
            </a:r>
            <a:endParaRPr lang="en-US" sz="1100" dirty="0"/>
          </a:p>
        </p:txBody>
      </p:sp>
      <p:sp>
        <p:nvSpPr>
          <p:cNvPr id="7" name="Shape 5"/>
          <p:cNvSpPr/>
          <p:nvPr/>
        </p:nvSpPr>
        <p:spPr>
          <a:xfrm>
            <a:off x="7386161" y="1231463"/>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8" name="Text 6"/>
          <p:cNvSpPr/>
          <p:nvPr/>
        </p:nvSpPr>
        <p:spPr>
          <a:xfrm>
            <a:off x="7483078" y="1279088"/>
            <a:ext cx="125492"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2</a:t>
            </a:r>
            <a:endParaRPr lang="en-US" sz="1750" dirty="0"/>
          </a:p>
        </p:txBody>
      </p:sp>
      <p:sp>
        <p:nvSpPr>
          <p:cNvPr id="9" name="Text 7"/>
          <p:cNvSpPr/>
          <p:nvPr/>
        </p:nvSpPr>
        <p:spPr>
          <a:xfrm>
            <a:off x="7847528" y="1231463"/>
            <a:ext cx="1868567"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Dutta, N.</a:t>
            </a:r>
            <a:endParaRPr lang="en-US" sz="1450" dirty="0"/>
          </a:p>
        </p:txBody>
      </p:sp>
      <p:sp>
        <p:nvSpPr>
          <p:cNvPr id="10" name="Text 8"/>
          <p:cNvSpPr/>
          <p:nvPr/>
        </p:nvSpPr>
        <p:spPr>
          <a:xfrm>
            <a:off x="7847528" y="1550075"/>
            <a:ext cx="6285905" cy="681514"/>
          </a:xfrm>
          <a:prstGeom prst="rect">
            <a:avLst/>
          </a:prstGeom>
          <a:noFill/>
          <a:ln/>
        </p:spPr>
        <p:txBody>
          <a:bodyPr wrap="squar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(2024, October 7). Fuzzy String Matching – a hands-on guide. Analytics Vidhya.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https://www.analyticsvidhya.com/blog/2021/07/fuzzy-string-matching-a-hands-on-guide/</a:t>
            </a:r>
            <a:endParaRPr lang="en-US" sz="1100" dirty="0"/>
          </a:p>
        </p:txBody>
      </p:sp>
      <p:sp>
        <p:nvSpPr>
          <p:cNvPr id="11" name="Shape 9"/>
          <p:cNvSpPr/>
          <p:nvPr/>
        </p:nvSpPr>
        <p:spPr>
          <a:xfrm>
            <a:off x="496967" y="253317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12" name="Text 10"/>
          <p:cNvSpPr/>
          <p:nvPr/>
        </p:nvSpPr>
        <p:spPr>
          <a:xfrm>
            <a:off x="596146" y="2580799"/>
            <a:ext cx="121087"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3</a:t>
            </a:r>
            <a:endParaRPr lang="en-US" sz="1750" dirty="0"/>
          </a:p>
        </p:txBody>
      </p:sp>
      <p:sp>
        <p:nvSpPr>
          <p:cNvPr id="13" name="Text 11"/>
          <p:cNvSpPr/>
          <p:nvPr/>
        </p:nvSpPr>
        <p:spPr>
          <a:xfrm>
            <a:off x="958334" y="2533174"/>
            <a:ext cx="1868567"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Isaacndirangumuturi</a:t>
            </a:r>
            <a:endParaRPr lang="en-US" sz="1450" dirty="0"/>
          </a:p>
        </p:txBody>
      </p:sp>
      <p:sp>
        <p:nvSpPr>
          <p:cNvPr id="14" name="Text 12"/>
          <p:cNvSpPr/>
          <p:nvPr/>
        </p:nvSpPr>
        <p:spPr>
          <a:xfrm>
            <a:off x="958334" y="2851785"/>
            <a:ext cx="6285905" cy="681514"/>
          </a:xfrm>
          <a:prstGeom prst="rect">
            <a:avLst/>
          </a:prstGeom>
          <a:noFill/>
          <a:ln/>
        </p:spPr>
        <p:txBody>
          <a:bodyPr wrap="squar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(2023, October 5). Code Generation with T5 Transformer. Kaggle.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https://www.kaggle.com/code/isaacndirangumuturi/code-generation-with-t5-transformer</a:t>
            </a:r>
            <a:endParaRPr lang="en-US" sz="1100" dirty="0"/>
          </a:p>
        </p:txBody>
      </p:sp>
      <p:sp>
        <p:nvSpPr>
          <p:cNvPr id="15" name="Shape 13"/>
          <p:cNvSpPr/>
          <p:nvPr/>
        </p:nvSpPr>
        <p:spPr>
          <a:xfrm>
            <a:off x="7386161" y="253317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16" name="Text 14"/>
          <p:cNvSpPr/>
          <p:nvPr/>
        </p:nvSpPr>
        <p:spPr>
          <a:xfrm>
            <a:off x="7478078" y="2580799"/>
            <a:ext cx="135612"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4</a:t>
            </a:r>
            <a:endParaRPr lang="en-US" sz="1750" dirty="0"/>
          </a:p>
        </p:txBody>
      </p:sp>
      <p:sp>
        <p:nvSpPr>
          <p:cNvPr id="17" name="Text 15"/>
          <p:cNvSpPr/>
          <p:nvPr/>
        </p:nvSpPr>
        <p:spPr>
          <a:xfrm>
            <a:off x="7847528" y="2533174"/>
            <a:ext cx="4415671"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b-mc2/sql-create-context · Datasets at Hugging Face</a:t>
            </a:r>
            <a:endParaRPr lang="en-US" sz="1450" dirty="0"/>
          </a:p>
        </p:txBody>
      </p:sp>
      <p:sp>
        <p:nvSpPr>
          <p:cNvPr id="18" name="Text 16"/>
          <p:cNvSpPr/>
          <p:nvPr/>
        </p:nvSpPr>
        <p:spPr>
          <a:xfrm>
            <a:off x="7847528" y="2851785"/>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(2001, May 12).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https://huggingface.co/datasets/b-mc2/sql-create-context?row=0</a:t>
            </a:r>
            <a:endParaRPr lang="en-US" sz="1100" dirty="0"/>
          </a:p>
        </p:txBody>
      </p:sp>
      <p:sp>
        <p:nvSpPr>
          <p:cNvPr id="19" name="Shape 17"/>
          <p:cNvSpPr/>
          <p:nvPr/>
        </p:nvSpPr>
        <p:spPr>
          <a:xfrm>
            <a:off x="496967" y="383488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20" name="Text 18"/>
          <p:cNvSpPr/>
          <p:nvPr/>
        </p:nvSpPr>
        <p:spPr>
          <a:xfrm>
            <a:off x="596265" y="3882509"/>
            <a:ext cx="120848"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5</a:t>
            </a:r>
            <a:endParaRPr lang="en-US" sz="1750" dirty="0"/>
          </a:p>
        </p:txBody>
      </p:sp>
      <p:sp>
        <p:nvSpPr>
          <p:cNvPr id="21" name="Text 19"/>
          <p:cNvSpPr/>
          <p:nvPr/>
        </p:nvSpPr>
        <p:spPr>
          <a:xfrm>
            <a:off x="958334" y="3834884"/>
            <a:ext cx="6285905" cy="466963"/>
          </a:xfrm>
          <a:prstGeom prst="rect">
            <a:avLst/>
          </a:prstGeom>
          <a:noFill/>
          <a:ln/>
        </p:spPr>
        <p:txBody>
          <a:bodyPr wrap="squar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Seq2SQL: Generating Structured Queries from Natural Language using Reinforcement Learning | Semantic Scholar</a:t>
            </a:r>
            <a:endParaRPr lang="en-US" sz="1450" dirty="0"/>
          </a:p>
        </p:txBody>
      </p:sp>
      <p:sp>
        <p:nvSpPr>
          <p:cNvPr id="22" name="Text 20"/>
          <p:cNvSpPr/>
          <p:nvPr/>
        </p:nvSpPr>
        <p:spPr>
          <a:xfrm>
            <a:off x="958334" y="4386977"/>
            <a:ext cx="6285905" cy="681514"/>
          </a:xfrm>
          <a:prstGeom prst="rect">
            <a:avLst/>
          </a:prstGeom>
          <a:noFill/>
          <a:ln/>
        </p:spPr>
        <p:txBody>
          <a:bodyPr wrap="squar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(2017, August 31).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https://www.semanticscholar.org/reader/cbd569036fc72ae7ff747350b91816440282596b</a:t>
            </a:r>
            <a:endParaRPr lang="en-US" sz="1100" dirty="0"/>
          </a:p>
        </p:txBody>
      </p:sp>
      <p:sp>
        <p:nvSpPr>
          <p:cNvPr id="23" name="Shape 21"/>
          <p:cNvSpPr/>
          <p:nvPr/>
        </p:nvSpPr>
        <p:spPr>
          <a:xfrm>
            <a:off x="7386161" y="383488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24" name="Text 22"/>
          <p:cNvSpPr/>
          <p:nvPr/>
        </p:nvSpPr>
        <p:spPr>
          <a:xfrm>
            <a:off x="7485698" y="3882509"/>
            <a:ext cx="120372"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6</a:t>
            </a:r>
            <a:endParaRPr lang="en-US" sz="1750" dirty="0"/>
          </a:p>
        </p:txBody>
      </p:sp>
      <p:sp>
        <p:nvSpPr>
          <p:cNvPr id="25" name="Text 23"/>
          <p:cNvSpPr/>
          <p:nvPr/>
        </p:nvSpPr>
        <p:spPr>
          <a:xfrm>
            <a:off x="7847528" y="3834884"/>
            <a:ext cx="1868567"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BERT</a:t>
            </a:r>
            <a:endParaRPr lang="en-US" sz="1450" dirty="0"/>
          </a:p>
        </p:txBody>
      </p:sp>
      <p:sp>
        <p:nvSpPr>
          <p:cNvPr id="26" name="Text 24"/>
          <p:cNvSpPr/>
          <p:nvPr/>
        </p:nvSpPr>
        <p:spPr>
          <a:xfrm>
            <a:off x="7847528" y="4153495"/>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(n.d.).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https://huggingface.co/docs/transformers/en/model_doc/bert</a:t>
            </a:r>
            <a:endParaRPr lang="en-US" sz="1100" dirty="0"/>
          </a:p>
        </p:txBody>
      </p:sp>
      <p:sp>
        <p:nvSpPr>
          <p:cNvPr id="27" name="Shape 25"/>
          <p:cNvSpPr/>
          <p:nvPr/>
        </p:nvSpPr>
        <p:spPr>
          <a:xfrm>
            <a:off x="496967" y="5370076"/>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28" name="Text 26"/>
          <p:cNvSpPr/>
          <p:nvPr/>
        </p:nvSpPr>
        <p:spPr>
          <a:xfrm>
            <a:off x="601028" y="5417701"/>
            <a:ext cx="111204"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7</a:t>
            </a:r>
            <a:endParaRPr lang="en-US" sz="1750" dirty="0"/>
          </a:p>
        </p:txBody>
      </p:sp>
      <p:sp>
        <p:nvSpPr>
          <p:cNvPr id="29" name="Text 27"/>
          <p:cNvSpPr/>
          <p:nvPr/>
        </p:nvSpPr>
        <p:spPr>
          <a:xfrm>
            <a:off x="958334" y="5370076"/>
            <a:ext cx="4613077"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Content-Enhanced BERT-based Text-to-SQL Generation</a:t>
            </a:r>
            <a:endParaRPr lang="en-US" sz="1450" dirty="0"/>
          </a:p>
        </p:txBody>
      </p:sp>
      <p:sp>
        <p:nvSpPr>
          <p:cNvPr id="30" name="Text 28"/>
          <p:cNvSpPr/>
          <p:nvPr/>
        </p:nvSpPr>
        <p:spPr>
          <a:xfrm>
            <a:off x="958334" y="5688687"/>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Tong Guo, Huilin Gao.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https://arxiv.org/pdf/1910.07179v5</a:t>
            </a:r>
            <a:endParaRPr lang="en-US" sz="1100" dirty="0"/>
          </a:p>
        </p:txBody>
      </p:sp>
      <p:sp>
        <p:nvSpPr>
          <p:cNvPr id="31" name="Shape 29"/>
          <p:cNvSpPr/>
          <p:nvPr/>
        </p:nvSpPr>
        <p:spPr>
          <a:xfrm>
            <a:off x="7386161" y="5370076"/>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32" name="Text 30"/>
          <p:cNvSpPr/>
          <p:nvPr/>
        </p:nvSpPr>
        <p:spPr>
          <a:xfrm>
            <a:off x="7485221" y="5417701"/>
            <a:ext cx="121325"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8</a:t>
            </a:r>
            <a:endParaRPr lang="en-US" sz="1750" dirty="0"/>
          </a:p>
        </p:txBody>
      </p:sp>
      <p:sp>
        <p:nvSpPr>
          <p:cNvPr id="33" name="Text 31"/>
          <p:cNvSpPr/>
          <p:nvPr/>
        </p:nvSpPr>
        <p:spPr>
          <a:xfrm>
            <a:off x="7847528" y="5370076"/>
            <a:ext cx="5434370"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CodexDB: Generating Code for SQL Processing Using GPT-3 Codex</a:t>
            </a:r>
            <a:endParaRPr lang="en-US" sz="1450" dirty="0"/>
          </a:p>
        </p:txBody>
      </p:sp>
      <p:sp>
        <p:nvSpPr>
          <p:cNvPr id="34" name="Text 32"/>
          <p:cNvSpPr/>
          <p:nvPr/>
        </p:nvSpPr>
        <p:spPr>
          <a:xfrm>
            <a:off x="7847528" y="5688687"/>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Immanuel Trummer.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https://arxiv.org/pdf/2204.08941</a:t>
            </a:r>
            <a:endParaRPr lang="en-US" sz="1100" dirty="0"/>
          </a:p>
        </p:txBody>
      </p:sp>
      <p:sp>
        <p:nvSpPr>
          <p:cNvPr id="35" name="Shape 33"/>
          <p:cNvSpPr/>
          <p:nvPr/>
        </p:nvSpPr>
        <p:spPr>
          <a:xfrm>
            <a:off x="496967" y="621744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36" name="Text 34"/>
          <p:cNvSpPr/>
          <p:nvPr/>
        </p:nvSpPr>
        <p:spPr>
          <a:xfrm>
            <a:off x="597098" y="6265069"/>
            <a:ext cx="119063"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9</a:t>
            </a:r>
            <a:endParaRPr lang="en-US" sz="1750" dirty="0"/>
          </a:p>
        </p:txBody>
      </p:sp>
      <p:sp>
        <p:nvSpPr>
          <p:cNvPr id="37" name="Text 35"/>
          <p:cNvSpPr/>
          <p:nvPr/>
        </p:nvSpPr>
        <p:spPr>
          <a:xfrm>
            <a:off x="958334" y="6217444"/>
            <a:ext cx="5606058"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A Review on Code Generation with LLMs: Application and Evaluation</a:t>
            </a:r>
            <a:endParaRPr lang="en-US" sz="1450" dirty="0"/>
          </a:p>
        </p:txBody>
      </p:sp>
      <p:sp>
        <p:nvSpPr>
          <p:cNvPr id="38" name="Text 36"/>
          <p:cNvSpPr/>
          <p:nvPr/>
        </p:nvSpPr>
        <p:spPr>
          <a:xfrm>
            <a:off x="958334" y="6536055"/>
            <a:ext cx="6285905" cy="454343"/>
          </a:xfrm>
          <a:prstGeom prst="rect">
            <a:avLst/>
          </a:prstGeom>
          <a:noFill/>
          <a:ln/>
        </p:spPr>
        <p:txBody>
          <a:bodyPr wrap="squar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Jianxun Wang, Yixiang Chen.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8" invalidUrl="" action="" tgtFrame="" tooltip="" history="1" highlightClick="0" endSnd="0">
                  <a:extLst>
                    <a:ext uri="{A12FA001-AC4F-418D-AE19-62706E023703}">
                      <ahyp:hlinkClr xmlns:ahyp="http://schemas.microsoft.com/office/drawing/2018/hyperlinkcolor" val="tx"/>
                    </a:ext>
                  </a:extLst>
                </a:hlinkClick>
              </a:rPr>
              <a:t>https://ieeexplore.ieee.org/stamp/stamp.jsp?tp=&amp;arnumber=10403378</a:t>
            </a:r>
            <a:endParaRPr lang="en-US" sz="1100" dirty="0"/>
          </a:p>
        </p:txBody>
      </p:sp>
      <p:sp>
        <p:nvSpPr>
          <p:cNvPr id="39" name="Shape 37"/>
          <p:cNvSpPr/>
          <p:nvPr/>
        </p:nvSpPr>
        <p:spPr>
          <a:xfrm>
            <a:off x="7386161" y="6217444"/>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40" name="Text 38"/>
          <p:cNvSpPr/>
          <p:nvPr/>
        </p:nvSpPr>
        <p:spPr>
          <a:xfrm>
            <a:off x="7442359" y="6265069"/>
            <a:ext cx="207050"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10</a:t>
            </a:r>
            <a:endParaRPr lang="en-US" sz="1750" dirty="0"/>
          </a:p>
        </p:txBody>
      </p:sp>
      <p:sp>
        <p:nvSpPr>
          <p:cNvPr id="41" name="Text 39"/>
          <p:cNvSpPr/>
          <p:nvPr/>
        </p:nvSpPr>
        <p:spPr>
          <a:xfrm>
            <a:off x="7847528" y="6217444"/>
            <a:ext cx="4441865"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GitHub Copilot AI Pair Programmer: Asset or Liability?</a:t>
            </a:r>
            <a:endParaRPr lang="en-US" sz="1450" dirty="0"/>
          </a:p>
        </p:txBody>
      </p:sp>
      <p:sp>
        <p:nvSpPr>
          <p:cNvPr id="42" name="Text 40"/>
          <p:cNvSpPr/>
          <p:nvPr/>
        </p:nvSpPr>
        <p:spPr>
          <a:xfrm>
            <a:off x="7847528" y="6536055"/>
            <a:ext cx="6285905" cy="454343"/>
          </a:xfrm>
          <a:prstGeom prst="rect">
            <a:avLst/>
          </a:prstGeom>
          <a:noFill/>
          <a:ln/>
        </p:spPr>
        <p:txBody>
          <a:bodyPr wrap="squar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Arghavan Moradi Dakhel, Vahid Majdinasab, Amin Nikanjam, Foutse Khomh, Michel C. Desmarais.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9" invalidUrl="" action="" tgtFrame="" tooltip="" history="1" highlightClick="0" endSnd="0">
                  <a:extLst>
                    <a:ext uri="{A12FA001-AC4F-418D-AE19-62706E023703}">
                      <ahyp:hlinkClr xmlns:ahyp="http://schemas.microsoft.com/office/drawing/2018/hyperlinkcolor" val="tx"/>
                    </a:ext>
                  </a:extLst>
                </a:hlinkClick>
              </a:rPr>
              <a:t>https://arxiv.org/pdf/2206.15331</a:t>
            </a:r>
            <a:endParaRPr lang="en-US" sz="1100" dirty="0"/>
          </a:p>
        </p:txBody>
      </p:sp>
      <p:sp>
        <p:nvSpPr>
          <p:cNvPr id="43" name="Shape 41"/>
          <p:cNvSpPr/>
          <p:nvPr/>
        </p:nvSpPr>
        <p:spPr>
          <a:xfrm>
            <a:off x="496967" y="7291983"/>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44" name="Text 42"/>
          <p:cNvSpPr/>
          <p:nvPr/>
        </p:nvSpPr>
        <p:spPr>
          <a:xfrm>
            <a:off x="576501" y="7339608"/>
            <a:ext cx="160258"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11</a:t>
            </a:r>
            <a:endParaRPr lang="en-US" sz="1750" dirty="0"/>
          </a:p>
        </p:txBody>
      </p:sp>
      <p:sp>
        <p:nvSpPr>
          <p:cNvPr id="45" name="Text 43"/>
          <p:cNvSpPr/>
          <p:nvPr/>
        </p:nvSpPr>
        <p:spPr>
          <a:xfrm>
            <a:off x="958334" y="7291983"/>
            <a:ext cx="4415671"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b-mc2/sql-create-context · Datasets at Hugging Face</a:t>
            </a:r>
            <a:endParaRPr lang="en-US" sz="1450" dirty="0"/>
          </a:p>
        </p:txBody>
      </p:sp>
      <p:sp>
        <p:nvSpPr>
          <p:cNvPr id="46" name="Text 44"/>
          <p:cNvSpPr/>
          <p:nvPr/>
        </p:nvSpPr>
        <p:spPr>
          <a:xfrm>
            <a:off x="958334" y="7610594"/>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(2001, May). unknown link</a:t>
            </a:r>
            <a:endParaRPr lang="en-US" sz="1100" dirty="0"/>
          </a:p>
        </p:txBody>
      </p:sp>
      <p:sp>
        <p:nvSpPr>
          <p:cNvPr id="47" name="Shape 45"/>
          <p:cNvSpPr/>
          <p:nvPr/>
        </p:nvSpPr>
        <p:spPr>
          <a:xfrm>
            <a:off x="7386161" y="7291983"/>
            <a:ext cx="319445" cy="319445"/>
          </a:xfrm>
          <a:prstGeom prst="roundRect">
            <a:avLst>
              <a:gd name="adj" fmla="val 40011"/>
            </a:avLst>
          </a:prstGeom>
          <a:solidFill>
            <a:srgbClr val="282C32"/>
          </a:solidFill>
          <a:ln/>
          <a:effectLst>
            <a:outerShdw sx="100000" sy="100000" kx="0" ky="0" algn="bl" rotWithShape="0" blurRad="34290" dist="16510" dir="13500000">
              <a:srgbClr val="ffffff">
                <a:alpha val="10000"/>
              </a:srgbClr>
            </a:outerShdw>
          </a:effectLst>
        </p:spPr>
      </p:sp>
      <p:sp>
        <p:nvSpPr>
          <p:cNvPr id="48" name="Text 46"/>
          <p:cNvSpPr/>
          <p:nvPr/>
        </p:nvSpPr>
        <p:spPr>
          <a:xfrm>
            <a:off x="7443430" y="7339608"/>
            <a:ext cx="204907" cy="224195"/>
          </a:xfrm>
          <a:prstGeom prst="rect">
            <a:avLst/>
          </a:prstGeom>
          <a:noFill/>
          <a:ln/>
        </p:spPr>
        <p:txBody>
          <a:bodyPr wrap="none" lIns="0" tIns="0" rIns="0" bIns="0" rtlCol="0" anchor="t"/>
          <a:lstStyle/>
          <a:p>
            <a:pPr algn="ctr" indent="0" marL="0">
              <a:lnSpc>
                <a:spcPts val="1750"/>
              </a:lnSpc>
              <a:buNone/>
            </a:pPr>
            <a:r>
              <a:rPr lang="en-US" sz="1750" b="1" dirty="0">
                <a:solidFill>
                  <a:srgbClr val="EEEFF5"/>
                </a:solidFill>
                <a:latin typeface="Barlow Bold" pitchFamily="34" charset="0"/>
                <a:ea typeface="Barlow Bold" pitchFamily="34" charset="-122"/>
                <a:cs typeface="Barlow Bold" pitchFamily="34" charset="-120"/>
              </a:rPr>
              <a:t>12</a:t>
            </a:r>
            <a:endParaRPr lang="en-US" sz="1750" dirty="0"/>
          </a:p>
        </p:txBody>
      </p:sp>
      <p:sp>
        <p:nvSpPr>
          <p:cNvPr id="49" name="Text 47"/>
          <p:cNvSpPr/>
          <p:nvPr/>
        </p:nvSpPr>
        <p:spPr>
          <a:xfrm>
            <a:off x="7847528" y="7291983"/>
            <a:ext cx="5152073" cy="233482"/>
          </a:xfrm>
          <a:prstGeom prst="rect">
            <a:avLst/>
          </a:prstGeom>
          <a:noFill/>
          <a:ln/>
        </p:spPr>
        <p:txBody>
          <a:bodyPr wrap="none" lIns="0" tIns="0" rIns="0" bIns="0" rtlCol="0" anchor="t"/>
          <a:lstStyle/>
          <a:p>
            <a:pPr indent="0" marL="0">
              <a:lnSpc>
                <a:spcPts val="1800"/>
              </a:lnSpc>
              <a:buNone/>
            </a:pPr>
            <a:r>
              <a:rPr lang="en-US" sz="1450" b="1" dirty="0">
                <a:solidFill>
                  <a:srgbClr val="EEEFF5"/>
                </a:solidFill>
                <a:latin typeface="Barlow Bold" pitchFamily="34" charset="0"/>
                <a:ea typeface="Barlow Bold" pitchFamily="34" charset="-122"/>
                <a:cs typeface="Barlow Bold" pitchFamily="34" charset="-120"/>
              </a:rPr>
              <a:t>Vezora/Tested-143k-Python-Alpaca · Datasets at hugging face</a:t>
            </a:r>
            <a:endParaRPr lang="en-US" sz="1450" dirty="0"/>
          </a:p>
        </p:txBody>
      </p:sp>
      <p:sp>
        <p:nvSpPr>
          <p:cNvPr id="50" name="Text 48"/>
          <p:cNvSpPr/>
          <p:nvPr/>
        </p:nvSpPr>
        <p:spPr>
          <a:xfrm>
            <a:off x="7847528" y="7610594"/>
            <a:ext cx="6285905" cy="227171"/>
          </a:xfrm>
          <a:prstGeom prst="rect">
            <a:avLst/>
          </a:prstGeom>
          <a:noFill/>
          <a:ln/>
        </p:spPr>
        <p:txBody>
          <a:bodyPr wrap="none" lIns="0" tIns="0" rIns="0" bIns="0" rtlCol="0" anchor="t"/>
          <a:lstStyle/>
          <a:p>
            <a:pP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(2001, September). </a:t>
            </a:r>
            <a:pPr indent="0" marL="0">
              <a:lnSpc>
                <a:spcPts val="1750"/>
              </a:lnSpc>
              <a:buNone/>
            </a:pPr>
            <a:r>
              <a:rPr lang="en-US" sz="1100" u="sng" dirty="0">
                <a:solidFill>
                  <a:srgbClr val="9998FF"/>
                </a:solidFill>
                <a:latin typeface="Montserrat" pitchFamily="34" charset="0"/>
                <a:ea typeface="Montserrat" pitchFamily="34" charset="-122"/>
                <a:cs typeface="Montserrat" pitchFamily="34" charset="-120"/>
                <a:hlinkClick r:id="rId10" invalidUrl="" action="" tgtFrame="" tooltip="" history="1" highlightClick="0" endSnd="0">
                  <a:extLst>
                    <a:ext uri="{A12FA001-AC4F-418D-AE19-62706E023703}">
                      <ahyp:hlinkClr xmlns:ahyp="http://schemas.microsoft.com/office/drawing/2018/hyperlinkcolor" val="tx"/>
                    </a:ext>
                  </a:extLst>
                </a:hlinkClick>
              </a:rPr>
              <a:t>https://huggingface.co/datasets/Vezora/Tested-143k-Python-Al</a:t>
            </a:r>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3402092"/>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We are happy to answer any questions you may have. </a:t>
            </a:r>
            <a:endParaRPr lang="en-US" sz="4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580811" y="573167"/>
            <a:ext cx="5468660" cy="683538"/>
          </a:xfrm>
          <a:prstGeom prst="rect">
            <a:avLst/>
          </a:prstGeom>
          <a:noFill/>
          <a:ln/>
        </p:spPr>
        <p:txBody>
          <a:bodyPr wrap="none" lIns="0" tIns="0" rIns="0" bIns="0" rtlCol="0" anchor="t"/>
          <a:lstStyle/>
          <a:p>
            <a:pPr algn="ctr" indent="0" marL="0">
              <a:lnSpc>
                <a:spcPts val="5350"/>
              </a:lnSpc>
              <a:buNone/>
            </a:pPr>
            <a:r>
              <a:rPr lang="en-US" sz="4300" b="1" dirty="0">
                <a:solidFill>
                  <a:srgbClr val="9998FF"/>
                </a:solidFill>
                <a:latin typeface="Barlow Bold" pitchFamily="34" charset="0"/>
                <a:ea typeface="Barlow Bold" pitchFamily="34" charset="-122"/>
                <a:cs typeface="Barlow Bold" pitchFamily="34" charset="-120"/>
              </a:rPr>
              <a:t>THANK YOU!</a:t>
            </a:r>
            <a:endParaRPr lang="en-US" sz="4300" dirty="0"/>
          </a:p>
        </p:txBody>
      </p:sp>
      <p:pic>
        <p:nvPicPr>
          <p:cNvPr id="3" name="Image 0" descr="preencoded.png">    </p:cNvPr>
          <p:cNvPicPr>
            <a:picLocks noChangeAspect="1"/>
          </p:cNvPicPr>
          <p:nvPr/>
        </p:nvPicPr>
        <p:blipFill>
          <a:blip r:embed="rId1"/>
          <a:stretch>
            <a:fillRect/>
          </a:stretch>
        </p:blipFill>
        <p:spPr>
          <a:xfrm>
            <a:off x="4988004" y="1672233"/>
            <a:ext cx="4654391" cy="5984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960358"/>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Related Work</a:t>
            </a:r>
            <a:endParaRPr lang="en-US" sz="4450" dirty="0"/>
          </a:p>
        </p:txBody>
      </p:sp>
      <p:sp>
        <p:nvSpPr>
          <p:cNvPr id="4" name="Shape 1"/>
          <p:cNvSpPr/>
          <p:nvPr/>
        </p:nvSpPr>
        <p:spPr>
          <a:xfrm>
            <a:off x="1067991" y="1997988"/>
            <a:ext cx="30480" cy="5271254"/>
          </a:xfrm>
          <a:prstGeom prst="roundRect">
            <a:avLst>
              <a:gd name="adj" fmla="val 639750"/>
            </a:avLst>
          </a:prstGeom>
          <a:solidFill>
            <a:srgbClr val="60646A"/>
          </a:solidFill>
          <a:ln/>
        </p:spPr>
      </p:sp>
      <p:sp>
        <p:nvSpPr>
          <p:cNvPr id="5" name="Shape 2"/>
          <p:cNvSpPr/>
          <p:nvPr/>
        </p:nvSpPr>
        <p:spPr>
          <a:xfrm>
            <a:off x="1296472" y="2470190"/>
            <a:ext cx="758309" cy="30480"/>
          </a:xfrm>
          <a:prstGeom prst="roundRect">
            <a:avLst>
              <a:gd name="adj" fmla="val 639750"/>
            </a:avLst>
          </a:prstGeom>
          <a:solidFill>
            <a:srgbClr val="60646A"/>
          </a:solidFill>
          <a:ln/>
        </p:spPr>
      </p:sp>
      <p:sp>
        <p:nvSpPr>
          <p:cNvPr id="6" name="Shape 3"/>
          <p:cNvSpPr/>
          <p:nvPr/>
        </p:nvSpPr>
        <p:spPr>
          <a:xfrm>
            <a:off x="839510" y="224170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7" name="Text 4"/>
          <p:cNvSpPr/>
          <p:nvPr/>
        </p:nvSpPr>
        <p:spPr>
          <a:xfrm>
            <a:off x="1022628" y="2314337"/>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2274808" y="2214563"/>
            <a:ext cx="3122057"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Content-Enhanced BERT</a:t>
            </a:r>
            <a:endParaRPr lang="en-US" sz="2200" dirty="0"/>
          </a:p>
        </p:txBody>
      </p:sp>
      <p:sp>
        <p:nvSpPr>
          <p:cNvPr id="9" name="Text 6"/>
          <p:cNvSpPr/>
          <p:nvPr/>
        </p:nvSpPr>
        <p:spPr>
          <a:xfrm>
            <a:off x="2274808" y="2700695"/>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Incorporates table-specific knowledge for Text-to-SQL tasks but lacks focus on security.</a:t>
            </a:r>
            <a:endParaRPr lang="en-US" sz="1700" dirty="0"/>
          </a:p>
        </p:txBody>
      </p:sp>
      <p:sp>
        <p:nvSpPr>
          <p:cNvPr id="10" name="Shape 7"/>
          <p:cNvSpPr/>
          <p:nvPr/>
        </p:nvSpPr>
        <p:spPr>
          <a:xfrm>
            <a:off x="1296472" y="4299466"/>
            <a:ext cx="758309" cy="30480"/>
          </a:xfrm>
          <a:prstGeom prst="roundRect">
            <a:avLst>
              <a:gd name="adj" fmla="val 639750"/>
            </a:avLst>
          </a:prstGeom>
          <a:solidFill>
            <a:srgbClr val="60646A"/>
          </a:solidFill>
          <a:ln/>
        </p:spPr>
      </p:sp>
      <p:sp>
        <p:nvSpPr>
          <p:cNvPr id="11" name="Shape 8"/>
          <p:cNvSpPr/>
          <p:nvPr/>
        </p:nvSpPr>
        <p:spPr>
          <a:xfrm>
            <a:off x="839510" y="4070985"/>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2" name="Text 9"/>
          <p:cNvSpPr/>
          <p:nvPr/>
        </p:nvSpPr>
        <p:spPr>
          <a:xfrm>
            <a:off x="987385" y="4143613"/>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3" name="Text 10"/>
          <p:cNvSpPr/>
          <p:nvPr/>
        </p:nvSpPr>
        <p:spPr>
          <a:xfrm>
            <a:off x="2274808" y="404383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CodexDB</a:t>
            </a:r>
            <a:endParaRPr lang="en-US" sz="2200" dirty="0"/>
          </a:p>
        </p:txBody>
      </p:sp>
      <p:sp>
        <p:nvSpPr>
          <p:cNvPr id="14" name="Text 11"/>
          <p:cNvSpPr/>
          <p:nvPr/>
        </p:nvSpPr>
        <p:spPr>
          <a:xfrm>
            <a:off x="2274808" y="4529971"/>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Adapts GPT-3 for SQL generation, emphasizing customization over security.</a:t>
            </a:r>
            <a:endParaRPr lang="en-US" sz="1700" dirty="0"/>
          </a:p>
        </p:txBody>
      </p:sp>
      <p:sp>
        <p:nvSpPr>
          <p:cNvPr id="15" name="Shape 12"/>
          <p:cNvSpPr/>
          <p:nvPr/>
        </p:nvSpPr>
        <p:spPr>
          <a:xfrm>
            <a:off x="1296472" y="6128742"/>
            <a:ext cx="758309" cy="30480"/>
          </a:xfrm>
          <a:prstGeom prst="roundRect">
            <a:avLst>
              <a:gd name="adj" fmla="val 639750"/>
            </a:avLst>
          </a:prstGeom>
          <a:solidFill>
            <a:srgbClr val="60646A"/>
          </a:solidFill>
          <a:ln/>
        </p:spPr>
      </p:sp>
      <p:sp>
        <p:nvSpPr>
          <p:cNvPr id="16" name="Shape 13"/>
          <p:cNvSpPr/>
          <p:nvPr/>
        </p:nvSpPr>
        <p:spPr>
          <a:xfrm>
            <a:off x="839510" y="5900261"/>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7" name="Text 14"/>
          <p:cNvSpPr/>
          <p:nvPr/>
        </p:nvSpPr>
        <p:spPr>
          <a:xfrm>
            <a:off x="990838" y="5972889"/>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8" name="Text 15"/>
          <p:cNvSpPr/>
          <p:nvPr/>
        </p:nvSpPr>
        <p:spPr>
          <a:xfrm>
            <a:off x="2274808" y="587311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GitHub Copilot</a:t>
            </a:r>
            <a:endParaRPr lang="en-US" sz="2200" dirty="0"/>
          </a:p>
        </p:txBody>
      </p:sp>
      <p:sp>
        <p:nvSpPr>
          <p:cNvPr id="19" name="Text 16"/>
          <p:cNvSpPr/>
          <p:nvPr/>
        </p:nvSpPr>
        <p:spPr>
          <a:xfrm>
            <a:off x="2274808" y="6359247"/>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Assists with basic code generation but suffers from non-reproducible and insecure outputs.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793206"/>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Datasets</a:t>
            </a:r>
            <a:endParaRPr lang="en-US" sz="4450" dirty="0"/>
          </a:p>
        </p:txBody>
      </p:sp>
      <p:sp>
        <p:nvSpPr>
          <p:cNvPr id="4" name="Shape 1"/>
          <p:cNvSpPr/>
          <p:nvPr/>
        </p:nvSpPr>
        <p:spPr>
          <a:xfrm>
            <a:off x="6244709" y="3830836"/>
            <a:ext cx="7627382" cy="1605439"/>
          </a:xfrm>
          <a:prstGeom prst="roundRect">
            <a:avLst>
              <a:gd name="adj" fmla="val 12146"/>
            </a:avLst>
          </a:prstGeom>
          <a:noFill/>
          <a:ln w="7620">
            <a:solidFill>
              <a:srgbClr val="FFFFFF">
                <a:alpha val="24000"/>
              </a:srgbClr>
            </a:solidFill>
            <a:prstDash val="solid"/>
          </a:ln>
        </p:spPr>
      </p:sp>
      <p:sp>
        <p:nvSpPr>
          <p:cNvPr id="5" name="Shape 2"/>
          <p:cNvSpPr/>
          <p:nvPr/>
        </p:nvSpPr>
        <p:spPr>
          <a:xfrm>
            <a:off x="6252329" y="3838456"/>
            <a:ext cx="7611308" cy="621744"/>
          </a:xfrm>
          <a:prstGeom prst="rect">
            <a:avLst/>
          </a:prstGeom>
          <a:solidFill>
            <a:srgbClr val="FFFFFF">
              <a:alpha val="4000"/>
            </a:srgbClr>
          </a:solidFill>
          <a:ln/>
        </p:spPr>
      </p:sp>
      <p:sp>
        <p:nvSpPr>
          <p:cNvPr id="6" name="Text 3"/>
          <p:cNvSpPr/>
          <p:nvPr/>
        </p:nvSpPr>
        <p:spPr>
          <a:xfrm>
            <a:off x="6469975" y="3975973"/>
            <a:ext cx="2099786"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Dataset</a:t>
            </a:r>
            <a:endParaRPr lang="en-US" sz="1700" dirty="0"/>
          </a:p>
        </p:txBody>
      </p:sp>
      <p:sp>
        <p:nvSpPr>
          <p:cNvPr id="7" name="Text 4"/>
          <p:cNvSpPr/>
          <p:nvPr/>
        </p:nvSpPr>
        <p:spPr>
          <a:xfrm>
            <a:off x="9010531" y="3975973"/>
            <a:ext cx="2095976"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Focus</a:t>
            </a:r>
            <a:endParaRPr lang="en-US" sz="1700" dirty="0"/>
          </a:p>
        </p:txBody>
      </p:sp>
      <p:sp>
        <p:nvSpPr>
          <p:cNvPr id="8" name="Text 5"/>
          <p:cNvSpPr/>
          <p:nvPr/>
        </p:nvSpPr>
        <p:spPr>
          <a:xfrm>
            <a:off x="11547277" y="3975973"/>
            <a:ext cx="2099786"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Components</a:t>
            </a:r>
            <a:endParaRPr lang="en-US" sz="1700" dirty="0"/>
          </a:p>
        </p:txBody>
      </p:sp>
      <p:sp>
        <p:nvSpPr>
          <p:cNvPr id="9" name="Shape 6"/>
          <p:cNvSpPr/>
          <p:nvPr/>
        </p:nvSpPr>
        <p:spPr>
          <a:xfrm>
            <a:off x="6252329" y="4460200"/>
            <a:ext cx="7611308" cy="968454"/>
          </a:xfrm>
          <a:prstGeom prst="rect">
            <a:avLst/>
          </a:prstGeom>
          <a:solidFill>
            <a:srgbClr val="000000">
              <a:alpha val="4000"/>
            </a:srgbClr>
          </a:solidFill>
          <a:ln/>
        </p:spPr>
      </p:sp>
      <p:sp>
        <p:nvSpPr>
          <p:cNvPr id="10" name="Text 7"/>
          <p:cNvSpPr/>
          <p:nvPr/>
        </p:nvSpPr>
        <p:spPr>
          <a:xfrm>
            <a:off x="6469975" y="4597718"/>
            <a:ext cx="2099786"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SQL-Create-Context</a:t>
            </a:r>
            <a:endParaRPr lang="en-US" sz="1700" dirty="0"/>
          </a:p>
        </p:txBody>
      </p:sp>
      <p:sp>
        <p:nvSpPr>
          <p:cNvPr id="11" name="Text 8"/>
          <p:cNvSpPr/>
          <p:nvPr/>
        </p:nvSpPr>
        <p:spPr>
          <a:xfrm>
            <a:off x="9010531" y="4597718"/>
            <a:ext cx="2095976"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NL to SQL</a:t>
            </a:r>
            <a:endParaRPr lang="en-US" sz="1700" dirty="0"/>
          </a:p>
        </p:txBody>
      </p:sp>
      <p:sp>
        <p:nvSpPr>
          <p:cNvPr id="12" name="Text 9"/>
          <p:cNvSpPr/>
          <p:nvPr/>
        </p:nvSpPr>
        <p:spPr>
          <a:xfrm>
            <a:off x="11547277" y="4597718"/>
            <a:ext cx="2099786"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Question, Context, Answer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744028"/>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Datasets Sample</a:t>
            </a:r>
            <a:endParaRPr lang="en-US" sz="4450" dirty="0"/>
          </a:p>
        </p:txBody>
      </p:sp>
      <p:pic>
        <p:nvPicPr>
          <p:cNvPr id="3" name="Image 0" descr="preencoded.png">    </p:cNvPr>
          <p:cNvPicPr>
            <a:picLocks noChangeAspect="1"/>
          </p:cNvPicPr>
          <p:nvPr/>
        </p:nvPicPr>
        <p:blipFill>
          <a:blip r:embed="rId1"/>
          <a:stretch>
            <a:fillRect/>
          </a:stretch>
        </p:blipFill>
        <p:spPr>
          <a:xfrm>
            <a:off x="3172778" y="3029783"/>
            <a:ext cx="8284726" cy="32499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207538"/>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Framework</a:t>
            </a:r>
            <a:endParaRPr lang="en-US" sz="4450" dirty="0"/>
          </a:p>
        </p:txBody>
      </p:sp>
      <p:sp>
        <p:nvSpPr>
          <p:cNvPr id="3" name="Text 1"/>
          <p:cNvSpPr/>
          <p:nvPr/>
        </p:nvSpPr>
        <p:spPr>
          <a:xfrm>
            <a:off x="758309" y="3245168"/>
            <a:ext cx="8450937" cy="427553"/>
          </a:xfrm>
          <a:prstGeom prst="rect">
            <a:avLst/>
          </a:prstGeom>
          <a:noFill/>
          <a:ln/>
        </p:spPr>
        <p:txBody>
          <a:bodyPr wrap="none" lIns="0" tIns="0" rIns="0" bIns="0" rtlCol="0" anchor="t"/>
          <a:lstStyle/>
          <a:p>
            <a:pPr indent="0" marL="0">
              <a:lnSpc>
                <a:spcPts val="3350"/>
              </a:lnSpc>
              <a:buNone/>
            </a:pPr>
            <a:r>
              <a:rPr lang="en-US" sz="2650" b="1" dirty="0">
                <a:solidFill>
                  <a:srgbClr val="9998FF"/>
                </a:solidFill>
                <a:latin typeface="Barlow Bold" pitchFamily="34" charset="0"/>
                <a:ea typeface="Barlow Bold" pitchFamily="34" charset="-122"/>
                <a:cs typeface="Barlow Bold" pitchFamily="34" charset="-120"/>
              </a:rPr>
              <a:t>Specialized LLM for SQL - Using T5 or BERT Transformer</a:t>
            </a:r>
            <a:endParaRPr lang="en-US" sz="2650" dirty="0"/>
          </a:p>
        </p:txBody>
      </p:sp>
      <p:sp>
        <p:nvSpPr>
          <p:cNvPr id="4" name="Text 2"/>
          <p:cNvSpPr/>
          <p:nvPr/>
        </p:nvSpPr>
        <p:spPr>
          <a:xfrm>
            <a:off x="758309" y="421421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Modular Design</a:t>
            </a:r>
            <a:endParaRPr lang="en-US" sz="2200" dirty="0"/>
          </a:p>
        </p:txBody>
      </p:sp>
      <p:sp>
        <p:nvSpPr>
          <p:cNvPr id="5" name="Text 3"/>
          <p:cNvSpPr/>
          <p:nvPr/>
        </p:nvSpPr>
        <p:spPr>
          <a:xfrm>
            <a:off x="758309" y="4787027"/>
            <a:ext cx="2881908"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Generate reusable components for better maintenance.</a:t>
            </a:r>
            <a:endParaRPr lang="en-US" sz="1700" dirty="0"/>
          </a:p>
        </p:txBody>
      </p:sp>
      <p:sp>
        <p:nvSpPr>
          <p:cNvPr id="6" name="Text 4"/>
          <p:cNvSpPr/>
          <p:nvPr/>
        </p:nvSpPr>
        <p:spPr>
          <a:xfrm>
            <a:off x="4176474" y="4214217"/>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Security</a:t>
            </a:r>
            <a:endParaRPr lang="en-US" sz="2200" dirty="0"/>
          </a:p>
        </p:txBody>
      </p:sp>
      <p:sp>
        <p:nvSpPr>
          <p:cNvPr id="7" name="Text 5"/>
          <p:cNvSpPr/>
          <p:nvPr/>
        </p:nvSpPr>
        <p:spPr>
          <a:xfrm>
            <a:off x="4176474" y="4787027"/>
            <a:ext cx="2881908"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Prevent common vulnerabilities like SQL injection.</a:t>
            </a:r>
            <a:endParaRPr lang="en-US" sz="1700" dirty="0"/>
          </a:p>
        </p:txBody>
      </p:sp>
      <p:sp>
        <p:nvSpPr>
          <p:cNvPr id="8" name="Text 6"/>
          <p:cNvSpPr/>
          <p:nvPr/>
        </p:nvSpPr>
        <p:spPr>
          <a:xfrm>
            <a:off x="7594640" y="4214217"/>
            <a:ext cx="2745462"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Maintainability</a:t>
            </a:r>
            <a:endParaRPr lang="en-US" sz="2200" dirty="0"/>
          </a:p>
        </p:txBody>
      </p:sp>
      <p:sp>
        <p:nvSpPr>
          <p:cNvPr id="9" name="Text 7"/>
          <p:cNvSpPr/>
          <p:nvPr/>
        </p:nvSpPr>
        <p:spPr>
          <a:xfrm>
            <a:off x="7594640" y="4787027"/>
            <a:ext cx="274546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Produce readable, well-commented code.</a:t>
            </a:r>
            <a:endParaRPr lang="en-US" sz="1700" dirty="0"/>
          </a:p>
        </p:txBody>
      </p:sp>
      <p:sp>
        <p:nvSpPr>
          <p:cNvPr id="10" name="Text 8"/>
          <p:cNvSpPr/>
          <p:nvPr/>
        </p:nvSpPr>
        <p:spPr>
          <a:xfrm>
            <a:off x="10876359" y="4214217"/>
            <a:ext cx="2979539"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Targeted Specialization</a:t>
            </a:r>
            <a:endParaRPr lang="en-US" sz="2200" dirty="0"/>
          </a:p>
        </p:txBody>
      </p:sp>
      <p:sp>
        <p:nvSpPr>
          <p:cNvPr id="11" name="Text 9"/>
          <p:cNvSpPr/>
          <p:nvPr/>
        </p:nvSpPr>
        <p:spPr>
          <a:xfrm>
            <a:off x="10876359" y="4787027"/>
            <a:ext cx="3018353"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Code generation model with focus on SQL.</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641396"/>
            <a:ext cx="5948720"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Software and Hardware</a:t>
            </a:r>
            <a:endParaRPr lang="en-US" sz="4450" dirty="0"/>
          </a:p>
        </p:txBody>
      </p:sp>
      <p:sp>
        <p:nvSpPr>
          <p:cNvPr id="3" name="Text 1"/>
          <p:cNvSpPr/>
          <p:nvPr/>
        </p:nvSpPr>
        <p:spPr>
          <a:xfrm>
            <a:off x="758309" y="289560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Software</a:t>
            </a:r>
            <a:endParaRPr lang="en-US" sz="2200" dirty="0"/>
          </a:p>
        </p:txBody>
      </p:sp>
      <p:sp>
        <p:nvSpPr>
          <p:cNvPr id="4" name="Text 2"/>
          <p:cNvSpPr/>
          <p:nvPr/>
        </p:nvSpPr>
        <p:spPr>
          <a:xfrm>
            <a:off x="758309" y="3468410"/>
            <a:ext cx="629257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code generation model is implemented in Python.</a:t>
            </a:r>
            <a:endParaRPr lang="en-US" sz="1700" dirty="0"/>
          </a:p>
        </p:txBody>
      </p:sp>
      <p:sp>
        <p:nvSpPr>
          <p:cNvPr id="5" name="Text 3"/>
          <p:cNvSpPr/>
          <p:nvPr/>
        </p:nvSpPr>
        <p:spPr>
          <a:xfrm>
            <a:off x="758309" y="4010025"/>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Python's extensive libraries, like Hugging Face and PyTorch, are key for building and training the LLM.</a:t>
            </a:r>
            <a:endParaRPr lang="en-US" sz="1700" dirty="0"/>
          </a:p>
        </p:txBody>
      </p:sp>
      <p:sp>
        <p:nvSpPr>
          <p:cNvPr id="6" name="Text 4"/>
          <p:cNvSpPr/>
          <p:nvPr/>
        </p:nvSpPr>
        <p:spPr>
          <a:xfrm>
            <a:off x="758309" y="4898350"/>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Pandas for data manipulation</a:t>
            </a:r>
            <a:endParaRPr lang="en-US" sz="1700" dirty="0"/>
          </a:p>
        </p:txBody>
      </p:sp>
      <p:sp>
        <p:nvSpPr>
          <p:cNvPr id="7" name="Text 5"/>
          <p:cNvSpPr/>
          <p:nvPr/>
        </p:nvSpPr>
        <p:spPr>
          <a:xfrm>
            <a:off x="758309" y="5320784"/>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Transformers for natural language processing</a:t>
            </a:r>
            <a:endParaRPr lang="en-US" sz="1700" dirty="0"/>
          </a:p>
        </p:txBody>
      </p:sp>
      <p:sp>
        <p:nvSpPr>
          <p:cNvPr id="8" name="Text 6"/>
          <p:cNvSpPr/>
          <p:nvPr/>
        </p:nvSpPr>
        <p:spPr>
          <a:xfrm>
            <a:off x="758309" y="5743218"/>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Sklearn for machine learning tasks</a:t>
            </a:r>
            <a:endParaRPr lang="en-US" sz="1700" dirty="0"/>
          </a:p>
        </p:txBody>
      </p:sp>
      <p:sp>
        <p:nvSpPr>
          <p:cNvPr id="9" name="Text 7"/>
          <p:cNvSpPr/>
          <p:nvPr/>
        </p:nvSpPr>
        <p:spPr>
          <a:xfrm>
            <a:off x="758309" y="6165652"/>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PyLint for code linting and Bandit for security analysis</a:t>
            </a:r>
            <a:endParaRPr lang="en-US" sz="1700" dirty="0"/>
          </a:p>
        </p:txBody>
      </p:sp>
      <p:sp>
        <p:nvSpPr>
          <p:cNvPr id="10" name="Text 8"/>
          <p:cNvSpPr/>
          <p:nvPr/>
        </p:nvSpPr>
        <p:spPr>
          <a:xfrm>
            <a:off x="7587139" y="289560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Hardware</a:t>
            </a:r>
            <a:endParaRPr lang="en-US" sz="2200" dirty="0"/>
          </a:p>
        </p:txBody>
      </p:sp>
      <p:sp>
        <p:nvSpPr>
          <p:cNvPr id="11" name="Text 9"/>
          <p:cNvSpPr/>
          <p:nvPr/>
        </p:nvSpPr>
        <p:spPr>
          <a:xfrm>
            <a:off x="7587139" y="3468410"/>
            <a:ext cx="629257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Training LLMs requires specialized hardware.</a:t>
            </a:r>
            <a:endParaRPr lang="en-US" sz="1700" dirty="0"/>
          </a:p>
        </p:txBody>
      </p:sp>
      <p:sp>
        <p:nvSpPr>
          <p:cNvPr id="12" name="Text 10"/>
          <p:cNvSpPr/>
          <p:nvPr/>
        </p:nvSpPr>
        <p:spPr>
          <a:xfrm>
            <a:off x="7587139" y="4010025"/>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uses a GPU for accelerating the model's training.</a:t>
            </a:r>
            <a:endParaRPr lang="en-US" sz="1700" dirty="0"/>
          </a:p>
        </p:txBody>
      </p:sp>
      <p:sp>
        <p:nvSpPr>
          <p:cNvPr id="13" name="Text 11"/>
          <p:cNvSpPr/>
          <p:nvPr/>
        </p:nvSpPr>
        <p:spPr>
          <a:xfrm>
            <a:off x="7587139" y="4898350"/>
            <a:ext cx="629257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Google Colab T4 GPU is utilized for its computational power and cost-effectiveness.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172"/>
          </a:xfrm>
          <a:prstGeom prst="rect">
            <a:avLst/>
          </a:prstGeom>
        </p:spPr>
      </p:pic>
      <p:sp>
        <p:nvSpPr>
          <p:cNvPr id="3" name="Text 0"/>
          <p:cNvSpPr/>
          <p:nvPr/>
        </p:nvSpPr>
        <p:spPr>
          <a:xfrm>
            <a:off x="6115883" y="494586"/>
            <a:ext cx="5064085" cy="591741"/>
          </a:xfrm>
          <a:prstGeom prst="rect">
            <a:avLst/>
          </a:prstGeom>
          <a:noFill/>
          <a:ln/>
        </p:spPr>
        <p:txBody>
          <a:bodyPr wrap="none" lIns="0" tIns="0" rIns="0" bIns="0" rtlCol="0" anchor="t"/>
          <a:lstStyle/>
          <a:p>
            <a:pPr indent="0" marL="0">
              <a:lnSpc>
                <a:spcPts val="4650"/>
              </a:lnSpc>
              <a:buNone/>
            </a:pPr>
            <a:r>
              <a:rPr lang="en-US" sz="3700" b="1" dirty="0">
                <a:solidFill>
                  <a:srgbClr val="9998FF"/>
                </a:solidFill>
                <a:latin typeface="Barlow Bold" pitchFamily="34" charset="0"/>
                <a:ea typeface="Barlow Bold" pitchFamily="34" charset="-122"/>
                <a:cs typeface="Barlow Bold" pitchFamily="34" charset="-120"/>
              </a:rPr>
              <a:t>Algorithms/Approaches</a:t>
            </a:r>
            <a:endParaRPr lang="en-US" sz="3700" dirty="0"/>
          </a:p>
        </p:txBody>
      </p:sp>
      <p:pic>
        <p:nvPicPr>
          <p:cNvPr id="4" name="Image 1" descr="preencoded.png">    </p:cNvPr>
          <p:cNvPicPr>
            <a:picLocks noChangeAspect="1"/>
          </p:cNvPicPr>
          <p:nvPr/>
        </p:nvPicPr>
        <p:blipFill>
          <a:blip r:embed="rId2"/>
          <a:stretch>
            <a:fillRect/>
          </a:stretch>
        </p:blipFill>
        <p:spPr>
          <a:xfrm>
            <a:off x="6115883" y="1356122"/>
            <a:ext cx="899279" cy="1438870"/>
          </a:xfrm>
          <a:prstGeom prst="rect">
            <a:avLst/>
          </a:prstGeom>
        </p:spPr>
      </p:pic>
      <p:sp>
        <p:nvSpPr>
          <p:cNvPr id="5" name="Text 1"/>
          <p:cNvSpPr/>
          <p:nvPr/>
        </p:nvSpPr>
        <p:spPr>
          <a:xfrm>
            <a:off x="7284958" y="1535906"/>
            <a:ext cx="2651641" cy="295870"/>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Baseline: T5 Transformer</a:t>
            </a:r>
            <a:endParaRPr lang="en-US" sz="1850" dirty="0"/>
          </a:p>
        </p:txBody>
      </p:sp>
      <p:sp>
        <p:nvSpPr>
          <p:cNvPr id="6" name="Text 2"/>
          <p:cNvSpPr/>
          <p:nvPr/>
        </p:nvSpPr>
        <p:spPr>
          <a:xfrm>
            <a:off x="7284958" y="1939647"/>
            <a:ext cx="6715958" cy="287774"/>
          </a:xfrm>
          <a:prstGeom prst="rect">
            <a:avLst/>
          </a:prstGeom>
          <a:noFill/>
          <a:ln/>
        </p:spPr>
        <p:txBody>
          <a:bodyPr wrap="non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Text-to-text approach with bidirectional encoding.</a:t>
            </a:r>
            <a:endParaRPr lang="en-US" sz="1400" dirty="0"/>
          </a:p>
        </p:txBody>
      </p:sp>
      <p:pic>
        <p:nvPicPr>
          <p:cNvPr id="7" name="Image 2" descr="preencoded.png">    </p:cNvPr>
          <p:cNvPicPr>
            <a:picLocks noChangeAspect="1"/>
          </p:cNvPicPr>
          <p:nvPr/>
        </p:nvPicPr>
        <p:blipFill>
          <a:blip r:embed="rId3"/>
          <a:stretch>
            <a:fillRect/>
          </a:stretch>
        </p:blipFill>
        <p:spPr>
          <a:xfrm>
            <a:off x="6115883" y="2794992"/>
            <a:ext cx="899279" cy="1752362"/>
          </a:xfrm>
          <a:prstGeom prst="rect">
            <a:avLst/>
          </a:prstGeom>
        </p:spPr>
      </p:pic>
      <p:sp>
        <p:nvSpPr>
          <p:cNvPr id="8" name="Text 3"/>
          <p:cNvSpPr/>
          <p:nvPr/>
        </p:nvSpPr>
        <p:spPr>
          <a:xfrm>
            <a:off x="7284958" y="2974777"/>
            <a:ext cx="2366605" cy="295870"/>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Steps:</a:t>
            </a:r>
            <a:endParaRPr lang="en-US" sz="1850" dirty="0"/>
          </a:p>
        </p:txBody>
      </p:sp>
      <p:sp>
        <p:nvSpPr>
          <p:cNvPr id="9" name="Text 4"/>
          <p:cNvSpPr/>
          <p:nvPr/>
        </p:nvSpPr>
        <p:spPr>
          <a:xfrm>
            <a:off x="7284958" y="3378518"/>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EEFF5"/>
                </a:solidFill>
                <a:latin typeface="Montserrat" pitchFamily="34" charset="0"/>
                <a:ea typeface="Montserrat" pitchFamily="34" charset="-122"/>
                <a:cs typeface="Montserrat" pitchFamily="34" charset="-120"/>
              </a:rPr>
              <a:t>Preprocessing and splitting dataset.</a:t>
            </a:r>
            <a:endParaRPr lang="en-US" sz="1400" dirty="0"/>
          </a:p>
        </p:txBody>
      </p:sp>
      <p:sp>
        <p:nvSpPr>
          <p:cNvPr id="10" name="Text 5"/>
          <p:cNvSpPr/>
          <p:nvPr/>
        </p:nvSpPr>
        <p:spPr>
          <a:xfrm>
            <a:off x="7284958" y="3729157"/>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EEFF5"/>
                </a:solidFill>
                <a:latin typeface="Montserrat" pitchFamily="34" charset="0"/>
                <a:ea typeface="Montserrat" pitchFamily="34" charset="-122"/>
                <a:cs typeface="Montserrat" pitchFamily="34" charset="-120"/>
              </a:rPr>
              <a:t>Encoding "question" and "context" as input pairs.</a:t>
            </a:r>
            <a:endParaRPr lang="en-US" sz="1400" dirty="0"/>
          </a:p>
        </p:txBody>
      </p:sp>
      <p:sp>
        <p:nvSpPr>
          <p:cNvPr id="11" name="Text 6"/>
          <p:cNvSpPr/>
          <p:nvPr/>
        </p:nvSpPr>
        <p:spPr>
          <a:xfrm>
            <a:off x="7284958" y="4079796"/>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EEEFF5"/>
                </a:solidFill>
                <a:latin typeface="Montserrat" pitchFamily="34" charset="0"/>
                <a:ea typeface="Montserrat" pitchFamily="34" charset="-122"/>
                <a:cs typeface="Montserrat" pitchFamily="34" charset="-120"/>
              </a:rPr>
              <a:t>Fine-tuning model with training data and validating predictions.</a:t>
            </a:r>
            <a:endParaRPr lang="en-US" sz="1400" dirty="0"/>
          </a:p>
        </p:txBody>
      </p:sp>
      <p:pic>
        <p:nvPicPr>
          <p:cNvPr id="12" name="Image 3" descr="preencoded.png">    </p:cNvPr>
          <p:cNvPicPr>
            <a:picLocks noChangeAspect="1"/>
          </p:cNvPicPr>
          <p:nvPr/>
        </p:nvPicPr>
        <p:blipFill>
          <a:blip r:embed="rId4"/>
          <a:stretch>
            <a:fillRect/>
          </a:stretch>
        </p:blipFill>
        <p:spPr>
          <a:xfrm>
            <a:off x="6115883" y="4547354"/>
            <a:ext cx="899279" cy="1438870"/>
          </a:xfrm>
          <a:prstGeom prst="rect">
            <a:avLst/>
          </a:prstGeom>
        </p:spPr>
      </p:pic>
      <p:sp>
        <p:nvSpPr>
          <p:cNvPr id="13" name="Text 7"/>
          <p:cNvSpPr/>
          <p:nvPr/>
        </p:nvSpPr>
        <p:spPr>
          <a:xfrm>
            <a:off x="7284958" y="4727138"/>
            <a:ext cx="4072295" cy="295870"/>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Enhanced: Hierarchical Decomposition</a:t>
            </a:r>
            <a:endParaRPr lang="en-US" sz="1850" dirty="0"/>
          </a:p>
        </p:txBody>
      </p:sp>
      <p:sp>
        <p:nvSpPr>
          <p:cNvPr id="14" name="Text 8"/>
          <p:cNvSpPr/>
          <p:nvPr/>
        </p:nvSpPr>
        <p:spPr>
          <a:xfrm>
            <a:off x="7284958" y="5130879"/>
            <a:ext cx="6715958" cy="287774"/>
          </a:xfrm>
          <a:prstGeom prst="rect">
            <a:avLst/>
          </a:prstGeom>
          <a:noFill/>
          <a:ln/>
        </p:spPr>
        <p:txBody>
          <a:bodyPr wrap="non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Three-stage process for complex SQL generation.</a:t>
            </a:r>
            <a:endParaRPr lang="en-US" sz="1400" dirty="0"/>
          </a:p>
        </p:txBody>
      </p:sp>
      <p:pic>
        <p:nvPicPr>
          <p:cNvPr id="15" name="Image 4" descr="preencoded.png">    </p:cNvPr>
          <p:cNvPicPr>
            <a:picLocks noChangeAspect="1"/>
          </p:cNvPicPr>
          <p:nvPr/>
        </p:nvPicPr>
        <p:blipFill>
          <a:blip r:embed="rId5"/>
          <a:stretch>
            <a:fillRect/>
          </a:stretch>
        </p:blipFill>
        <p:spPr>
          <a:xfrm>
            <a:off x="6115883" y="5986224"/>
            <a:ext cx="899279" cy="1752362"/>
          </a:xfrm>
          <a:prstGeom prst="rect">
            <a:avLst/>
          </a:prstGeom>
        </p:spPr>
      </p:pic>
      <p:sp>
        <p:nvSpPr>
          <p:cNvPr id="16" name="Text 9"/>
          <p:cNvSpPr/>
          <p:nvPr/>
        </p:nvSpPr>
        <p:spPr>
          <a:xfrm>
            <a:off x="7284958" y="6166009"/>
            <a:ext cx="2366605" cy="295870"/>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Stages:</a:t>
            </a:r>
            <a:endParaRPr lang="en-US" sz="1850" dirty="0"/>
          </a:p>
        </p:txBody>
      </p:sp>
      <p:sp>
        <p:nvSpPr>
          <p:cNvPr id="17" name="Text 10"/>
          <p:cNvSpPr/>
          <p:nvPr/>
        </p:nvSpPr>
        <p:spPr>
          <a:xfrm>
            <a:off x="7284958" y="6569750"/>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Stage 1:</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Identify high-level SQL components.</a:t>
            </a:r>
            <a:endParaRPr lang="en-US" sz="1400" dirty="0"/>
          </a:p>
        </p:txBody>
      </p:sp>
      <p:sp>
        <p:nvSpPr>
          <p:cNvPr id="18" name="Text 11"/>
          <p:cNvSpPr/>
          <p:nvPr/>
        </p:nvSpPr>
        <p:spPr>
          <a:xfrm>
            <a:off x="7284958" y="6920389"/>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Stage 2: </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Fill details for each component.</a:t>
            </a:r>
            <a:endParaRPr lang="en-US" sz="1400" dirty="0"/>
          </a:p>
        </p:txBody>
      </p:sp>
      <p:sp>
        <p:nvSpPr>
          <p:cNvPr id="19" name="Text 12"/>
          <p:cNvSpPr/>
          <p:nvPr/>
        </p:nvSpPr>
        <p:spPr>
          <a:xfrm>
            <a:off x="7284958" y="7271028"/>
            <a:ext cx="6715958" cy="2877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Stage 3: </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Construct complete SQL query.</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523530"/>
            <a:ext cx="6482358"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Baseline Model - T5 Model</a:t>
            </a:r>
            <a:endParaRPr lang="en-US" sz="4450" dirty="0"/>
          </a:p>
        </p:txBody>
      </p:sp>
      <p:sp>
        <p:nvSpPr>
          <p:cNvPr id="3" name="Text 1"/>
          <p:cNvSpPr/>
          <p:nvPr/>
        </p:nvSpPr>
        <p:spPr>
          <a:xfrm>
            <a:off x="758309" y="3669506"/>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baseline model is a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T5 Transformer</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for code generation.</a:t>
            </a:r>
            <a:endParaRPr lang="en-US" sz="1700" dirty="0"/>
          </a:p>
        </p:txBody>
      </p:sp>
      <p:sp>
        <p:nvSpPr>
          <p:cNvPr id="4" name="Text 2"/>
          <p:cNvSpPr/>
          <p:nvPr/>
        </p:nvSpPr>
        <p:spPr>
          <a:xfrm>
            <a:off x="758309" y="4091940"/>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T5 model is a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Text-to-Text Transformer</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with bidirectional encoding.</a:t>
            </a:r>
            <a:endParaRPr lang="en-US" sz="1700" dirty="0"/>
          </a:p>
        </p:txBody>
      </p:sp>
      <p:sp>
        <p:nvSpPr>
          <p:cNvPr id="5" name="Text 3"/>
          <p:cNvSpPr/>
          <p:nvPr/>
        </p:nvSpPr>
        <p:spPr>
          <a:xfrm>
            <a:off x="758309" y="4514374"/>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It can be used for tasks like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translation, generation, and code synthesis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sp>
        <p:nvSpPr>
          <p:cNvPr id="6" name="Text 4"/>
          <p:cNvSpPr/>
          <p:nvPr/>
        </p:nvSpPr>
        <p:spPr>
          <a:xfrm>
            <a:off x="758309" y="4936808"/>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T5 model's bidirectional encoding allows it to understand the context of input text.</a:t>
            </a:r>
            <a:endParaRPr lang="en-US" sz="1700" dirty="0"/>
          </a:p>
        </p:txBody>
      </p:sp>
      <p:sp>
        <p:nvSpPr>
          <p:cNvPr id="7" name="Text 5"/>
          <p:cNvSpPr/>
          <p:nvPr/>
        </p:nvSpPr>
        <p:spPr>
          <a:xfrm>
            <a:off x="758309" y="5359241"/>
            <a:ext cx="131137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Its unidirectional decoder decodes output from left to right, enabling sequence generation.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2024-11-26T13:30:07Z</dcterms:created>
  <dcterms:modified xsi:type="dcterms:W3CDTF">2024-11-26T13:30:07Z</dcterms:modified>
</cp:coreProperties>
</file>